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32"/>
  </p:notesMasterIdLst>
  <p:sldIdLst>
    <p:sldId id="256" r:id="rId2"/>
    <p:sldId id="276" r:id="rId3"/>
    <p:sldId id="277" r:id="rId4"/>
    <p:sldId id="272" r:id="rId5"/>
    <p:sldId id="264" r:id="rId6"/>
    <p:sldId id="273" r:id="rId7"/>
    <p:sldId id="274" r:id="rId8"/>
    <p:sldId id="275" r:id="rId9"/>
    <p:sldId id="279" r:id="rId10"/>
    <p:sldId id="280" r:id="rId11"/>
    <p:sldId id="281" r:id="rId12"/>
    <p:sldId id="282" r:id="rId13"/>
    <p:sldId id="284" r:id="rId14"/>
    <p:sldId id="294" r:id="rId15"/>
    <p:sldId id="291" r:id="rId16"/>
    <p:sldId id="285" r:id="rId17"/>
    <p:sldId id="286" r:id="rId18"/>
    <p:sldId id="287" r:id="rId19"/>
    <p:sldId id="288" r:id="rId20"/>
    <p:sldId id="292" r:id="rId21"/>
    <p:sldId id="260" r:id="rId22"/>
    <p:sldId id="293" r:id="rId23"/>
    <p:sldId id="261" r:id="rId24"/>
    <p:sldId id="262" r:id="rId25"/>
    <p:sldId id="263" r:id="rId26"/>
    <p:sldId id="267" r:id="rId27"/>
    <p:sldId id="268" r:id="rId28"/>
    <p:sldId id="269" r:id="rId29"/>
    <p:sldId id="270" r:id="rId30"/>
    <p:sldId id="271" r:id="rId31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F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7808" autoAdjust="0"/>
    <p:restoredTop sz="94657" autoAdjust="0"/>
  </p:normalViewPr>
  <p:slideViewPr>
    <p:cSldViewPr snapToGrid="0">
      <p:cViewPr varScale="1">
        <p:scale>
          <a:sx n="87" d="100"/>
          <a:sy n="87" d="100"/>
        </p:scale>
        <p:origin x="48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E658D3-8E70-4DAC-B419-5204A55ED9E1}" type="datetimeFigureOut">
              <a:rPr lang="zh-TW" altLang="en-US" smtClean="0"/>
              <a:t>2021/12/6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B94E0B-759D-41F9-8884-74F5B9CEB8B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755233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695114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024442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267362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764220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642689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12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27" name="Google Shape;127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此法適用哪些鳥種?地形？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人時事地物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8173616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39" name="Google Shape;139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許多鳥類2次繁殖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只要2次調查、但要天天去也可以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注意：不要刻意挑選鳥況較好的資料。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2634162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232039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86491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600372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509599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684226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與去年比較之下，除了</a:t>
            </a:r>
            <a:r>
              <a:rPr lang="en-US" altLang="zh-TW" dirty="0" smtClean="0"/>
              <a:t>”</a:t>
            </a:r>
            <a:r>
              <a:rPr lang="zh-TW" altLang="en-US" dirty="0" smtClean="0"/>
              <a:t>超過</a:t>
            </a:r>
            <a:r>
              <a:rPr lang="en-US" altLang="zh-TW" dirty="0" smtClean="0"/>
              <a:t>7</a:t>
            </a:r>
            <a:r>
              <a:rPr lang="zh-TW" altLang="en-US" dirty="0" smtClean="0"/>
              <a:t>日才完成調查</a:t>
            </a:r>
            <a:r>
              <a:rPr lang="en-US" altLang="zh-TW" dirty="0" smtClean="0"/>
              <a:t>”</a:t>
            </a:r>
            <a:r>
              <a:rPr lang="zh-TW" altLang="en-US" dirty="0" smtClean="0"/>
              <a:t>此項之外，其他的類型都有大幅下降。</a:t>
            </a:r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B94E0B-759D-41F9-8884-74F5B9CEB8B1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264858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36346" y="1788454"/>
            <a:ext cx="6270922" cy="2098226"/>
          </a:xfrm>
        </p:spPr>
        <p:txBody>
          <a:bodyPr anchor="b">
            <a:noAutofit/>
          </a:bodyPr>
          <a:lstStyle>
            <a:lvl1pPr algn="ctr">
              <a:defRPr sz="6000" cap="all" baseline="0">
                <a:solidFill>
                  <a:schemeClr val="tx2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09930" y="3956280"/>
            <a:ext cx="5123755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64644" y="6453386"/>
            <a:ext cx="1205958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EFBAEC07-9522-4948-A507-EDDA191F17BA}" type="datetimeFigureOut">
              <a:rPr lang="zh-TW" altLang="en-US" smtClean="0"/>
              <a:t>2021/12/6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38041" y="6453386"/>
            <a:ext cx="5267533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373012" y="6453386"/>
            <a:ext cx="1197219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910452B5-0D1D-4785-98CD-AC0286CD2054}" type="slidenum">
              <a:rPr lang="zh-TW" altLang="en-US" smtClean="0"/>
              <a:t>‹#›</a:t>
            </a:fld>
            <a:endParaRPr lang="zh-TW" altLang="en-US"/>
          </a:p>
        </p:txBody>
      </p:sp>
      <p:grpSp>
        <p:nvGrpSpPr>
          <p:cNvPr id="8" name="Group 7"/>
          <p:cNvGrpSpPr/>
          <p:nvPr/>
        </p:nvGrpSpPr>
        <p:grpSpPr>
          <a:xfrm>
            <a:off x="564643" y="744469"/>
            <a:ext cx="8005589" cy="5349671"/>
            <a:chOff x="564643" y="744469"/>
            <a:chExt cx="8005589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6113972" y="1685652"/>
              <a:ext cx="2456260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357"/>
                  </a:lnTo>
                  <a:lnTo>
                    <a:pt x="8761" y="935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564643" y="744469"/>
              <a:ext cx="2456505" cy="4408488"/>
            </a:xfrm>
            <a:custGeom>
              <a:avLst/>
              <a:gdLst/>
              <a:ahLst/>
              <a:cxnLst/>
              <a:rect l="l" t="t" r="r" b="b"/>
              <a:pathLst>
                <a:path w="10001" h="10000">
                  <a:moveTo>
                    <a:pt x="8762" y="0"/>
                  </a:moveTo>
                  <a:lnTo>
                    <a:pt x="10001" y="0"/>
                  </a:lnTo>
                  <a:lnTo>
                    <a:pt x="10001" y="10000"/>
                  </a:lnTo>
                  <a:lnTo>
                    <a:pt x="1" y="10000"/>
                  </a:lnTo>
                  <a:cubicBezTo>
                    <a:pt x="-2" y="9766"/>
                    <a:pt x="4" y="9586"/>
                    <a:pt x="1" y="9352"/>
                  </a:cubicBezTo>
                  <a:lnTo>
                    <a:pt x="8762" y="9346"/>
                  </a:lnTo>
                  <a:lnTo>
                    <a:pt x="8762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9118147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8700" y="2295526"/>
            <a:ext cx="7200900" cy="3571875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AEC07-9522-4948-A507-EDDA191F17BA}" type="datetimeFigureOut">
              <a:rPr lang="zh-TW" altLang="en-US" smtClean="0"/>
              <a:t>2021/12/6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452B5-0D1D-4785-98CD-AC0286CD205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276917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80797" y="624156"/>
            <a:ext cx="1490950" cy="5243244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8700" y="624156"/>
            <a:ext cx="5724525" cy="5243244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AEC07-9522-4948-A507-EDDA191F17BA}" type="datetimeFigureOut">
              <a:rPr lang="zh-TW" altLang="en-US" smtClean="0"/>
              <a:t>2021/12/6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452B5-0D1D-4785-98CD-AC0286CD205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27676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700" y="685800"/>
            <a:ext cx="7200900" cy="755822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8700" y="1589903"/>
            <a:ext cx="7200900" cy="4277497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AEC07-9522-4948-A507-EDDA191F17BA}" type="datetimeFigureOut">
              <a:rPr lang="zh-TW" altLang="en-US" smtClean="0"/>
              <a:t>2021/12/6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452B5-0D1D-4785-98CD-AC0286CD205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043183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3769" y="1301361"/>
            <a:ext cx="7209728" cy="2852737"/>
          </a:xfrm>
        </p:spPr>
        <p:txBody>
          <a:bodyPr anchor="b">
            <a:normAutofit/>
          </a:bodyPr>
          <a:lstStyle>
            <a:lvl1pPr algn="r">
              <a:defRPr sz="6000" cap="all" baseline="0">
                <a:solidFill>
                  <a:schemeClr val="tx2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3769" y="4216328"/>
            <a:ext cx="7209728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tx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4181" y="6453386"/>
            <a:ext cx="1216807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FBAEC07-9522-4948-A507-EDDA191F17BA}" type="datetimeFigureOut">
              <a:rPr lang="zh-TW" altLang="en-US" smtClean="0"/>
              <a:t>2021/12/6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38234" y="6453386"/>
            <a:ext cx="5267533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373012" y="6453386"/>
            <a:ext cx="119721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10452B5-0D1D-4785-98CD-AC0286CD2054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7" name="Freeform 6"/>
          <p:cNvSpPr/>
          <p:nvPr/>
        </p:nvSpPr>
        <p:spPr bwMode="auto">
          <a:xfrm>
            <a:off x="6113972" y="1685652"/>
            <a:ext cx="2456260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8" name="Freeform 7" title="Crop Mark"/>
          <p:cNvSpPr/>
          <p:nvPr/>
        </p:nvSpPr>
        <p:spPr bwMode="auto">
          <a:xfrm>
            <a:off x="6113972" y="1685652"/>
            <a:ext cx="2456260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36081995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8700" y="2286000"/>
            <a:ext cx="3335840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94052" y="2286000"/>
            <a:ext cx="3335840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AEC07-9522-4948-A507-EDDA191F17BA}" type="datetimeFigureOut">
              <a:rPr lang="zh-TW" altLang="en-US" smtClean="0"/>
              <a:t>2021/12/6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452B5-0D1D-4785-98CD-AC0286CD205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967057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700" y="685800"/>
            <a:ext cx="72009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8700" y="2340230"/>
            <a:ext cx="3335840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2400" b="0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8700" y="3305208"/>
            <a:ext cx="3335839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93760" y="2349754"/>
            <a:ext cx="3335840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2400" b="0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93760" y="3305208"/>
            <a:ext cx="3335840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AEC07-9522-4948-A507-EDDA191F17BA}" type="datetimeFigureOut">
              <a:rPr lang="zh-TW" altLang="en-US" smtClean="0"/>
              <a:t>2021/12/6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452B5-0D1D-4785-98CD-AC0286CD205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849833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700" y="685800"/>
            <a:ext cx="7200900" cy="591065"/>
          </a:xfrm>
        </p:spPr>
        <p:txBody>
          <a:bodyPr/>
          <a:lstStyle/>
          <a:p>
            <a:r>
              <a:rPr lang="zh-TW" altLang="en-US" dirty="0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AEC07-9522-4948-A507-EDDA191F17BA}" type="datetimeFigureOut">
              <a:rPr lang="zh-TW" altLang="en-US" smtClean="0"/>
              <a:t>2021/12/6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452B5-0D1D-4785-98CD-AC0286CD205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060399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AEC07-9522-4948-A507-EDDA191F17BA}" type="datetimeFigureOut">
              <a:rPr lang="zh-TW" altLang="en-US" smtClean="0"/>
              <a:t>2021/12/6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452B5-0D1D-4785-98CD-AC0286CD205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127155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397764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2925" y="685800"/>
            <a:ext cx="289179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400" baseline="0">
                <a:solidFill>
                  <a:schemeClr val="tx2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92015" y="685801"/>
            <a:ext cx="3909060" cy="5175250"/>
          </a:xfrm>
        </p:spPr>
        <p:txBody>
          <a:bodyPr/>
          <a:lstStyle>
            <a:lvl1pPr>
              <a:defRPr sz="1500"/>
            </a:lvl1pPr>
            <a:lvl2pPr>
              <a:defRPr sz="1500"/>
            </a:lvl2pPr>
            <a:lvl3pPr>
              <a:defRPr sz="1350"/>
            </a:lvl3pPr>
            <a:lvl4pPr>
              <a:defRPr sz="135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42925" y="2856344"/>
            <a:ext cx="2891790" cy="3011056"/>
          </a:xfrm>
        </p:spPr>
        <p:txBody>
          <a:bodyPr>
            <a:normAutofit/>
          </a:bodyPr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42925" y="6453386"/>
            <a:ext cx="90342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FBAEC07-9522-4948-A507-EDDA191F17BA}" type="datetimeFigureOut">
              <a:rPr lang="zh-TW" altLang="en-US" smtClean="0"/>
              <a:t>2021/12/6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654459" y="6453386"/>
            <a:ext cx="1780256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412355" y="6453386"/>
            <a:ext cx="119721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10452B5-0D1D-4785-98CD-AC0286CD2054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9" name="Rectangle 8"/>
          <p:cNvSpPr/>
          <p:nvPr/>
        </p:nvSpPr>
        <p:spPr>
          <a:xfrm>
            <a:off x="3977640" y="376"/>
            <a:ext cx="17145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 title="Divider Bar"/>
          <p:cNvSpPr/>
          <p:nvPr/>
        </p:nvSpPr>
        <p:spPr>
          <a:xfrm>
            <a:off x="3977640" y="376"/>
            <a:ext cx="17145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2805288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397764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2925" y="685800"/>
            <a:ext cx="289179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400" baseline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149090" y="1"/>
            <a:ext cx="4994910" cy="6857999"/>
          </a:xfrm>
        </p:spPr>
        <p:txBody>
          <a:bodyPr anchor="t">
            <a:normAutofit/>
          </a:bodyPr>
          <a:lstStyle>
            <a:lvl1pPr marL="0" indent="0">
              <a:buNone/>
              <a:defRPr sz="1500"/>
            </a:lvl1pPr>
            <a:lvl2pPr marL="342900" indent="0">
              <a:buNone/>
              <a:defRPr sz="1500"/>
            </a:lvl2pPr>
            <a:lvl3pPr marL="685800" indent="0">
              <a:buNone/>
              <a:defRPr sz="15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42925" y="2855968"/>
            <a:ext cx="2891790" cy="3011432"/>
          </a:xfrm>
        </p:spPr>
        <p:txBody>
          <a:bodyPr>
            <a:normAutofit/>
          </a:bodyPr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42925" y="6453386"/>
            <a:ext cx="90342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FBAEC07-9522-4948-A507-EDDA191F17BA}" type="datetimeFigureOut">
              <a:rPr lang="zh-TW" altLang="en-US" smtClean="0"/>
              <a:t>2021/12/6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654459" y="6453386"/>
            <a:ext cx="1780256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412355" y="6453386"/>
            <a:ext cx="119721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10452B5-0D1D-4785-98CD-AC0286CD2054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9" name="Rectangle 8"/>
          <p:cNvSpPr/>
          <p:nvPr/>
        </p:nvSpPr>
        <p:spPr>
          <a:xfrm>
            <a:off x="3977640" y="376"/>
            <a:ext cx="17145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 title="Divider Bar"/>
          <p:cNvSpPr/>
          <p:nvPr/>
        </p:nvSpPr>
        <p:spPr>
          <a:xfrm>
            <a:off x="3977640" y="376"/>
            <a:ext cx="17145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7287254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8700" y="685800"/>
            <a:ext cx="7200900" cy="6240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 dirty="0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8700" y="1416908"/>
            <a:ext cx="7200900" cy="44504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42987" y="6453386"/>
            <a:ext cx="903429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aseline="0">
                <a:solidFill>
                  <a:schemeClr val="tx2"/>
                </a:solidFill>
              </a:defRPr>
            </a:lvl1pPr>
          </a:lstStyle>
          <a:p>
            <a:fld id="{EFBAEC07-9522-4948-A507-EDDA191F17BA}" type="datetimeFigureOut">
              <a:rPr lang="zh-TW" altLang="en-US" smtClean="0"/>
              <a:t>2021/12/6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70173" y="6453386"/>
            <a:ext cx="4710623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aseline="0">
                <a:solidFill>
                  <a:schemeClr val="tx2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04552" y="6453386"/>
            <a:ext cx="1197219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aseline="0">
                <a:solidFill>
                  <a:schemeClr val="tx2"/>
                </a:solidFill>
              </a:defRPr>
            </a:lvl1pPr>
          </a:lstStyle>
          <a:p>
            <a:fld id="{910452B5-0D1D-4785-98CD-AC0286CD2054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9" name="Rectangle 8"/>
          <p:cNvSpPr/>
          <p:nvPr/>
        </p:nvSpPr>
        <p:spPr>
          <a:xfrm>
            <a:off x="358571" y="376"/>
            <a:ext cx="17145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 title="Side bar"/>
          <p:cNvSpPr/>
          <p:nvPr/>
        </p:nvSpPr>
        <p:spPr>
          <a:xfrm>
            <a:off x="358571" y="376"/>
            <a:ext cx="17145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6487842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iming>
    <p:tnLst>
      <p:par>
        <p:cTn id="1" dur="indefinite" restart="never" nodeType="tmRoot"/>
      </p:par>
    </p:tnLst>
  </p:timing>
  <p:txStyles>
    <p:titleStyle>
      <a:lvl1pPr algn="l" defTabSz="6858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6858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6912">
          <p15:clr>
            <a:srgbClr val="F26B43"/>
          </p15:clr>
        </p15:guide>
        <p15:guide id="2" pos="936">
          <p15:clr>
            <a:srgbClr val="F26B43"/>
          </p15:clr>
        </p15:guide>
        <p15:guide id="3" pos="864">
          <p15:clr>
            <a:srgbClr val="F26B43"/>
          </p15:clr>
        </p15:guide>
        <p15:guide id="0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696">
          <p15:clr>
            <a:srgbClr val="F26B43"/>
          </p15:clr>
        </p15:guide>
        <p15:guide id="6" orient="horz" pos="432">
          <p15:clr>
            <a:srgbClr val="F26B43"/>
          </p15:clr>
        </p15:guide>
        <p15:guide id="7" orient="horz" pos="1512">
          <p15:clr>
            <a:srgbClr val="F26B43"/>
          </p15:clr>
        </p15:guide>
        <p15:guide id="8" pos="5184">
          <p15:clr>
            <a:srgbClr val="F26B43"/>
          </p15:clr>
        </p15:guide>
        <p15:guide id="9" pos="702">
          <p15:clr>
            <a:srgbClr val="F26B43"/>
          </p15:clr>
        </p15:guide>
        <p15:guide id="10" pos="64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843221" y="1508368"/>
            <a:ext cx="7444043" cy="1654962"/>
          </a:xfrm>
        </p:spPr>
        <p:txBody>
          <a:bodyPr/>
          <a:lstStyle/>
          <a:p>
            <a:r>
              <a:rPr lang="en-US" altLang="zh-TW" sz="4400" b="1" dirty="0"/>
              <a:t>110</a:t>
            </a:r>
            <a:r>
              <a:rPr lang="zh-TW" altLang="en-US" sz="4400" b="1" dirty="0"/>
              <a:t>年度國有林班地臺灣獼猴與繁殖鳥類監測計畫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795849" y="3830595"/>
            <a:ext cx="6005383" cy="1779373"/>
          </a:xfrm>
        </p:spPr>
        <p:txBody>
          <a:bodyPr>
            <a:noAutofit/>
          </a:bodyPr>
          <a:lstStyle/>
          <a:p>
            <a:pPr lvl="0" algn="l">
              <a:buClr>
                <a:srgbClr val="404F21"/>
              </a:buClr>
              <a:buSzPts val="3200"/>
            </a:pPr>
            <a:r>
              <a:rPr lang="zh-TW" altLang="en-US" sz="2400" b="1" u="sng" dirty="0">
                <a:solidFill>
                  <a:schemeClr val="accent4">
                    <a:lumMod val="75000"/>
                  </a:schemeClr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范孟雯</a:t>
            </a:r>
            <a:r>
              <a:rPr lang="zh-TW" altLang="en-US" sz="2400" b="1" dirty="0">
                <a:solidFill>
                  <a:schemeClr val="accent4">
                    <a:lumMod val="75000"/>
                  </a:schemeClr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張仕緯 徐瑋婷 蔡明剛</a:t>
            </a:r>
          </a:p>
          <a:p>
            <a:pPr lvl="0" algn="l">
              <a:spcBef>
                <a:spcPts val="520"/>
              </a:spcBef>
              <a:buClr>
                <a:srgbClr val="888888"/>
              </a:buClr>
              <a:buSzPts val="2600"/>
            </a:pPr>
            <a:endParaRPr lang="zh-TW" altLang="en-US" sz="2400" b="1" dirty="0">
              <a:solidFill>
                <a:schemeClr val="accent4">
                  <a:lumMod val="75000"/>
                </a:schemeClr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lvl="0" algn="l">
              <a:spcBef>
                <a:spcPts val="520"/>
              </a:spcBef>
              <a:buClr>
                <a:srgbClr val="404F21"/>
              </a:buClr>
              <a:buSzPts val="2600"/>
            </a:pPr>
            <a:r>
              <a:rPr lang="zh-TW" altLang="en-US" sz="2400" b="1" dirty="0">
                <a:solidFill>
                  <a:schemeClr val="accent4">
                    <a:lumMod val="75000"/>
                  </a:schemeClr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行政院農業委員會</a:t>
            </a:r>
            <a:br>
              <a:rPr lang="zh-TW" altLang="en-US" sz="2400" b="1" dirty="0">
                <a:solidFill>
                  <a:schemeClr val="accent4">
                    <a:lumMod val="75000"/>
                  </a:schemeClr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zh-TW" altLang="en-US" sz="2400" b="1" dirty="0">
                <a:solidFill>
                  <a:schemeClr val="accent4">
                    <a:lumMod val="75000"/>
                  </a:schemeClr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特有生物研究保育中心</a:t>
            </a:r>
            <a:endParaRPr lang="zh-TW" altLang="en-US" sz="2400" dirty="0">
              <a:solidFill>
                <a:schemeClr val="accent4">
                  <a:lumMod val="75000"/>
                </a:schemeClr>
              </a:solidFill>
            </a:endParaRPr>
          </a:p>
          <a:p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421788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1"/>
          <p:cNvSpPr txBox="1"/>
          <p:nvPr/>
        </p:nvSpPr>
        <p:spPr>
          <a:xfrm>
            <a:off x="1484040" y="269032"/>
            <a:ext cx="7689923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404F21"/>
              </a:buClr>
              <a:buSzPts val="4400"/>
              <a:buFont typeface="Microsoft JhengHei"/>
              <a:buNone/>
            </a:pPr>
            <a:r>
              <a:rPr lang="zh-TW" sz="4400">
                <a:solidFill>
                  <a:srgbClr val="404F2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資料篩選和分析</a:t>
            </a:r>
            <a:endParaRPr sz="4400">
              <a:solidFill>
                <a:srgbClr val="404F2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84" name="Google Shape;184;p11"/>
          <p:cNvSpPr/>
          <p:nvPr/>
        </p:nvSpPr>
        <p:spPr>
          <a:xfrm>
            <a:off x="755576" y="1556792"/>
            <a:ext cx="7920880" cy="45243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457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</a:pPr>
            <a:r>
              <a:rPr lang="zh-TW" sz="2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有效調查半徑為100m</a:t>
            </a:r>
            <a:endParaRPr/>
          </a:p>
          <a:p>
            <a:pPr marL="457200" marR="0" lvl="0" indent="-457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</a:pPr>
            <a:r>
              <a:rPr lang="zh-TW" sz="2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常態猴群</a:t>
            </a:r>
            <a:endParaRPr sz="24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457200" marR="0" lvl="0" indent="-457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</a:pPr>
            <a:r>
              <a:rPr lang="zh-TW" sz="2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相鄰樣點均有記錄猴群，若距離&lt;300m ，只保留一群</a:t>
            </a:r>
            <a:endParaRPr sz="24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457200" marR="0" lvl="0" indent="-457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</a:pPr>
            <a:r>
              <a:rPr lang="zh-TW" sz="2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海拔&lt;50m的森林總面積約2.36%，面積小，分布零散，不適合作為猴群密度估算的範圍</a:t>
            </a:r>
            <a:endParaRPr sz="24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457200" marR="0" lvl="0" indent="-457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</a:pPr>
            <a:r>
              <a:rPr lang="zh-TW" sz="2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計算猴群的相對密度(群/樣點)</a:t>
            </a:r>
            <a:endParaRPr sz="24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  <p:extLst>
      <p:ext uri="{BB962C8B-B14F-4D97-AF65-F5344CB8AC3E}">
        <p14:creationId xmlns:p14="http://schemas.microsoft.com/office/powerpoint/2010/main" val="3012431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2"/>
          <p:cNvSpPr txBox="1"/>
          <p:nvPr/>
        </p:nvSpPr>
        <p:spPr>
          <a:xfrm>
            <a:off x="1454077" y="116632"/>
            <a:ext cx="7689923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404F21"/>
              </a:buClr>
              <a:buSzPts val="4400"/>
              <a:buFont typeface="Microsoft JhengHei"/>
              <a:buNone/>
            </a:pPr>
            <a:r>
              <a:rPr lang="zh-TW" sz="4400">
                <a:solidFill>
                  <a:srgbClr val="404F2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分析猴群空間分布與棲地利用</a:t>
            </a:r>
            <a:endParaRPr/>
          </a:p>
        </p:txBody>
      </p:sp>
      <p:sp>
        <p:nvSpPr>
          <p:cNvPr id="190" name="Google Shape;190;p12"/>
          <p:cNvSpPr/>
          <p:nvPr/>
        </p:nvSpPr>
        <p:spPr>
          <a:xfrm>
            <a:off x="899592" y="1536174"/>
            <a:ext cx="7920880" cy="37856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457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</a:pPr>
            <a:r>
              <a:rPr lang="zh-TW" sz="24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變數: </a:t>
            </a:r>
            <a:r>
              <a:rPr lang="zh-TW" altLang="en-US" sz="2400" dirty="0" smtClean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年、</a:t>
            </a:r>
            <a:r>
              <a:rPr lang="zh-TW" sz="2400" dirty="0" smtClean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調查</a:t>
            </a:r>
            <a:r>
              <a:rPr lang="zh-TW" sz="24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日、</a:t>
            </a:r>
            <a:r>
              <a:rPr lang="zh-TW" sz="2400" dirty="0">
                <a:solidFill>
                  <a:srgbClr val="0000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森林類型</a:t>
            </a:r>
            <a:r>
              <a:rPr lang="zh-TW" sz="24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、</a:t>
            </a:r>
            <a:r>
              <a:rPr lang="zh-TW" sz="2400" dirty="0">
                <a:solidFill>
                  <a:srgbClr val="0000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林管處分區</a:t>
            </a:r>
            <a:r>
              <a:rPr lang="zh-TW" sz="24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和海拔。</a:t>
            </a:r>
            <a:endParaRPr sz="2400" dirty="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457200" marR="0" lvl="0" indent="-457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</a:pPr>
            <a:r>
              <a:rPr lang="zh-TW" sz="24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利用訊息理論研究法(information-theoretic approach)進行模式的比較</a:t>
            </a:r>
            <a:endParaRPr sz="2400" dirty="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457200" marR="0" lvl="0" indent="-457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</a:pPr>
            <a:r>
              <a:rPr lang="zh-TW" sz="24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使用廣義線性混合模式(GLMM)分析</a:t>
            </a:r>
            <a:endParaRPr sz="2400" dirty="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457200" marR="0" lvl="0" indent="-457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</a:pPr>
            <a:r>
              <a:rPr lang="zh-TW" sz="24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具有顯著影響性的</a:t>
            </a:r>
            <a:r>
              <a:rPr lang="zh-TW" sz="2400" dirty="0">
                <a:solidFill>
                  <a:srgbClr val="0000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類別變數</a:t>
            </a:r>
            <a:r>
              <a:rPr lang="zh-TW" sz="24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，再用Tukey多重比較</a:t>
            </a:r>
            <a:endParaRPr sz="2400" dirty="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91" name="Google Shape;191;p12"/>
          <p:cNvSpPr/>
          <p:nvPr/>
        </p:nvSpPr>
        <p:spPr>
          <a:xfrm>
            <a:off x="4364251" y="3244334"/>
            <a:ext cx="41549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43562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404F21"/>
              </a:buClr>
              <a:buSzPts val="4400"/>
              <a:buFont typeface="Microsoft JhengHei"/>
              <a:buNone/>
            </a:pPr>
            <a:r>
              <a:rPr lang="zh-TW" dirty="0" smtClean="0">
                <a:solidFill>
                  <a:srgbClr val="404F2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202</a:t>
            </a:r>
            <a:r>
              <a:rPr lang="en-US" altLang="zh-TW" dirty="0" smtClean="0">
                <a:solidFill>
                  <a:srgbClr val="404F2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1</a:t>
            </a:r>
            <a:r>
              <a:rPr lang="zh-TW" dirty="0" smtClean="0">
                <a:solidFill>
                  <a:srgbClr val="404F2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年</a:t>
            </a:r>
            <a:r>
              <a:rPr lang="zh-TW" dirty="0">
                <a:solidFill>
                  <a:srgbClr val="404F2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執行成果</a:t>
            </a:r>
            <a:endParaRPr dirty="0">
              <a:solidFill>
                <a:srgbClr val="404F2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pSp>
        <p:nvGrpSpPr>
          <p:cNvPr id="6" name="群組 5"/>
          <p:cNvGrpSpPr>
            <a:grpSpLocks noChangeAspect="1"/>
          </p:cNvGrpSpPr>
          <p:nvPr/>
        </p:nvGrpSpPr>
        <p:grpSpPr>
          <a:xfrm>
            <a:off x="5118639" y="1314683"/>
            <a:ext cx="3901793" cy="2482960"/>
            <a:chOff x="1488558" y="-1"/>
            <a:chExt cx="21626623" cy="13762399"/>
          </a:xfrm>
        </p:grpSpPr>
        <p:pic>
          <p:nvPicPr>
            <p:cNvPr id="7" name="圖片 6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488558" y="1"/>
              <a:ext cx="21626623" cy="13762397"/>
            </a:xfrm>
            <a:prstGeom prst="rect">
              <a:avLst/>
            </a:prstGeom>
          </p:spPr>
        </p:pic>
        <p:sp>
          <p:nvSpPr>
            <p:cNvPr id="8" name="矩形 7"/>
            <p:cNvSpPr/>
            <p:nvPr/>
          </p:nvSpPr>
          <p:spPr>
            <a:xfrm>
              <a:off x="1488558" y="-1"/>
              <a:ext cx="21626623" cy="13762399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  <a:alpha val="41000"/>
                  </a:schemeClr>
                </a:gs>
                <a:gs pos="65000">
                  <a:schemeClr val="bg1">
                    <a:alpha val="76000"/>
                  </a:schemeClr>
                </a:gs>
                <a:gs pos="83000">
                  <a:schemeClr val="bg1">
                    <a:alpha val="82000"/>
                  </a:schemeClr>
                </a:gs>
                <a:gs pos="100000">
                  <a:schemeClr val="bg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zh-TW" altLang="en-US" sz="24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參與人數：</a:t>
            </a:r>
            <a:r>
              <a:rPr lang="en-US" altLang="zh-TW" sz="24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378</a:t>
            </a:r>
            <a:r>
              <a:rPr lang="zh-TW" altLang="en-US" sz="24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位護管員</a:t>
            </a:r>
          </a:p>
          <a:p>
            <a:pPr marL="34290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zh-TW" altLang="en-US" sz="24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調查樣區數：</a:t>
            </a:r>
            <a:r>
              <a:rPr lang="en-US" altLang="zh-TW" sz="24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385</a:t>
            </a:r>
            <a:r>
              <a:rPr lang="zh-TW" altLang="en-US" sz="24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個</a:t>
            </a:r>
          </a:p>
          <a:p>
            <a:pPr marL="342900" lvl="0" indent="-342900">
              <a:lnSpc>
                <a:spcPct val="15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zh-TW" altLang="en-US" sz="24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調查樣點數：</a:t>
            </a:r>
          </a:p>
          <a:p>
            <a:pPr marL="742950" lvl="1" indent="-285750">
              <a:lnSpc>
                <a:spcPct val="15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</a:pPr>
            <a:r>
              <a:rPr lang="zh-TW" altLang="en-US" sz="2200" i="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平均</a:t>
            </a:r>
            <a:r>
              <a:rPr lang="en-US" altLang="zh-TW" sz="2200" i="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2,434</a:t>
            </a:r>
            <a:r>
              <a:rPr lang="zh-TW" altLang="en-US" sz="2200" i="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個</a:t>
            </a:r>
          </a:p>
          <a:p>
            <a:pPr marL="742950" lvl="1" indent="-285750">
              <a:lnSpc>
                <a:spcPct val="15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</a:pPr>
            <a:r>
              <a:rPr lang="zh-TW" altLang="en-US" sz="2200" i="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平均</a:t>
            </a:r>
            <a:r>
              <a:rPr lang="en-US" altLang="zh-TW" sz="2200" i="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2,236.5</a:t>
            </a:r>
            <a:r>
              <a:rPr lang="zh-TW" altLang="en-US" sz="2200" i="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個 </a:t>
            </a:r>
            <a:r>
              <a:rPr lang="en-US" altLang="zh-TW" sz="2200" i="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</a:t>
            </a:r>
            <a:r>
              <a:rPr lang="zh-TW" altLang="en-US" sz="2200" i="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符合標準的資料</a:t>
            </a:r>
            <a:r>
              <a:rPr lang="en-US" altLang="zh-TW" sz="2200" i="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)</a:t>
            </a:r>
            <a:endParaRPr lang="zh-TW" altLang="en-US" dirty="0"/>
          </a:p>
          <a:p>
            <a:pPr marL="742950" lvl="1" indent="-285750">
              <a:lnSpc>
                <a:spcPct val="15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</a:pPr>
            <a:r>
              <a:rPr lang="zh-TW" altLang="en-US" sz="2200" i="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海拔</a:t>
            </a:r>
            <a:r>
              <a:rPr lang="en-US" altLang="zh-TW" sz="2200" i="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&gt;50 m </a:t>
            </a:r>
            <a:r>
              <a:rPr lang="zh-TW" altLang="en-US" sz="2200" i="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的森林棲地，平均</a:t>
            </a:r>
            <a:r>
              <a:rPr lang="en-US" altLang="zh-TW" sz="2200" i="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2,135</a:t>
            </a:r>
            <a:r>
              <a:rPr lang="zh-TW" altLang="en-US" sz="2200" i="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個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32894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zh-TW" dirty="0" smtClean="0">
                <a:solidFill>
                  <a:srgbClr val="404F2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202</a:t>
            </a:r>
            <a:r>
              <a:rPr lang="en-US" altLang="zh-TW" dirty="0" smtClean="0">
                <a:solidFill>
                  <a:srgbClr val="404F2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1</a:t>
            </a:r>
            <a:r>
              <a:rPr lang="zh-TW" altLang="zh-TW" dirty="0" smtClean="0">
                <a:solidFill>
                  <a:srgbClr val="404F2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年</a:t>
            </a:r>
            <a:r>
              <a:rPr lang="zh-TW" altLang="zh-TW" dirty="0">
                <a:solidFill>
                  <a:srgbClr val="404F2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各林管處的資料正確率</a:t>
            </a:r>
            <a:endParaRPr lang="zh-TW" altLang="en-US" dirty="0"/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96640833"/>
              </p:ext>
            </p:extLst>
          </p:nvPr>
        </p:nvGraphicFramePr>
        <p:xfrm>
          <a:off x="560174" y="1484784"/>
          <a:ext cx="5156886" cy="486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18170">
                  <a:extLst>
                    <a:ext uri="{9D8B030D-6E8A-4147-A177-3AD203B41FA5}">
                      <a16:colId xmlns:a16="http://schemas.microsoft.com/office/drawing/2014/main" val="3973579332"/>
                    </a:ext>
                  </a:extLst>
                </a:gridCol>
                <a:gridCol w="996789">
                  <a:extLst>
                    <a:ext uri="{9D8B030D-6E8A-4147-A177-3AD203B41FA5}">
                      <a16:colId xmlns:a16="http://schemas.microsoft.com/office/drawing/2014/main" val="433291256"/>
                    </a:ext>
                  </a:extLst>
                </a:gridCol>
                <a:gridCol w="1172738">
                  <a:extLst>
                    <a:ext uri="{9D8B030D-6E8A-4147-A177-3AD203B41FA5}">
                      <a16:colId xmlns:a16="http://schemas.microsoft.com/office/drawing/2014/main" val="2142113937"/>
                    </a:ext>
                  </a:extLst>
                </a:gridCol>
                <a:gridCol w="1869189">
                  <a:extLst>
                    <a:ext uri="{9D8B030D-6E8A-4147-A177-3AD203B41FA5}">
                      <a16:colId xmlns:a16="http://schemas.microsoft.com/office/drawing/2014/main" val="3499082750"/>
                    </a:ext>
                  </a:extLst>
                </a:gridCol>
              </a:tblGrid>
              <a:tr h="493305"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 dirty="0" err="1">
                          <a:effectLst/>
                        </a:rPr>
                        <a:t>林管處</a:t>
                      </a:r>
                      <a:endParaRPr lang="zh-TW" sz="2000" dirty="0">
                        <a:effectLst/>
                        <a:latin typeface="Cambria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 dirty="0" err="1">
                          <a:effectLst/>
                        </a:rPr>
                        <a:t>樣點</a:t>
                      </a:r>
                      <a:endParaRPr lang="zh-TW" sz="2000" dirty="0">
                        <a:effectLst/>
                        <a:latin typeface="Cambria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 dirty="0" err="1">
                          <a:effectLst/>
                        </a:rPr>
                        <a:t>無疏失的樣點</a:t>
                      </a:r>
                      <a:endParaRPr lang="zh-TW" sz="2000" dirty="0">
                        <a:effectLst/>
                        <a:latin typeface="Cambria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 dirty="0" err="1">
                          <a:effectLst/>
                        </a:rPr>
                        <a:t>正確率</a:t>
                      </a:r>
                      <a:r>
                        <a:rPr lang="en-US" sz="2000" dirty="0">
                          <a:effectLst/>
                        </a:rPr>
                        <a:t>%</a:t>
                      </a:r>
                      <a:endParaRPr lang="zh-TW" sz="2000" dirty="0">
                        <a:effectLst/>
                        <a:latin typeface="Cambria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606437841"/>
                  </a:ext>
                </a:extLst>
              </a:tr>
              <a:tr h="493305"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 dirty="0" err="1">
                          <a:effectLst/>
                        </a:rPr>
                        <a:t>臺東</a:t>
                      </a:r>
                      <a:endParaRPr lang="zh-TW" sz="2000" dirty="0">
                        <a:effectLst/>
                        <a:latin typeface="Cambria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 dirty="0">
                          <a:effectLst/>
                        </a:rPr>
                        <a:t>642</a:t>
                      </a:r>
                      <a:endParaRPr lang="zh-TW" sz="2000" dirty="0">
                        <a:effectLst/>
                        <a:latin typeface="Cambria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 dirty="0">
                          <a:effectLst/>
                        </a:rPr>
                        <a:t>631</a:t>
                      </a:r>
                      <a:endParaRPr lang="zh-TW" sz="2000" dirty="0">
                        <a:effectLst/>
                        <a:latin typeface="Cambria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 dirty="0" smtClean="0">
                          <a:effectLst/>
                        </a:rPr>
                        <a:t>98.3</a:t>
                      </a:r>
                      <a:r>
                        <a:rPr lang="zh-TW" altLang="en-US" sz="2000" dirty="0" smtClean="0">
                          <a:effectLst/>
                        </a:rPr>
                        <a:t>  </a:t>
                      </a:r>
                      <a:r>
                        <a:rPr lang="en-US" sz="2000" dirty="0" smtClean="0">
                          <a:effectLst/>
                        </a:rPr>
                        <a:t>(</a:t>
                      </a:r>
                      <a:r>
                        <a:rPr lang="en-US" sz="2000" dirty="0">
                          <a:effectLst/>
                        </a:rPr>
                        <a:t>18.2)</a:t>
                      </a:r>
                      <a:endParaRPr lang="zh-TW" sz="2000" dirty="0">
                        <a:effectLst/>
                        <a:latin typeface="Cambria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448599"/>
                  </a:ext>
                </a:extLst>
              </a:tr>
              <a:tr h="493305"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 dirty="0" err="1">
                          <a:effectLst/>
                        </a:rPr>
                        <a:t>東勢</a:t>
                      </a:r>
                      <a:endParaRPr lang="zh-TW" sz="2000" dirty="0">
                        <a:effectLst/>
                        <a:latin typeface="Cambria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 dirty="0">
                          <a:effectLst/>
                        </a:rPr>
                        <a:t>630</a:t>
                      </a:r>
                      <a:endParaRPr lang="zh-TW" sz="2000" dirty="0">
                        <a:effectLst/>
                        <a:latin typeface="Cambria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 dirty="0">
                          <a:effectLst/>
                        </a:rPr>
                        <a:t>608</a:t>
                      </a:r>
                      <a:endParaRPr lang="zh-TW" sz="2000" dirty="0">
                        <a:effectLst/>
                        <a:latin typeface="Cambria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 dirty="0" smtClean="0">
                          <a:effectLst/>
                        </a:rPr>
                        <a:t>96.5</a:t>
                      </a:r>
                      <a:r>
                        <a:rPr lang="zh-TW" altLang="en-US" sz="2000" dirty="0" smtClean="0">
                          <a:effectLst/>
                        </a:rPr>
                        <a:t>  </a:t>
                      </a:r>
                      <a:r>
                        <a:rPr lang="en-US" sz="2000" dirty="0" smtClean="0">
                          <a:solidFill>
                            <a:srgbClr val="FF0000"/>
                          </a:solidFill>
                          <a:effectLst/>
                        </a:rPr>
                        <a:t>(-</a:t>
                      </a:r>
                      <a:r>
                        <a:rPr lang="en-US" sz="2000" dirty="0">
                          <a:solidFill>
                            <a:srgbClr val="FF0000"/>
                          </a:solidFill>
                          <a:effectLst/>
                        </a:rPr>
                        <a:t>0.6</a:t>
                      </a:r>
                      <a:r>
                        <a:rPr lang="en-US" sz="2000" dirty="0">
                          <a:effectLst/>
                        </a:rPr>
                        <a:t>)</a:t>
                      </a:r>
                      <a:endParaRPr lang="zh-TW" sz="2000" dirty="0">
                        <a:effectLst/>
                        <a:latin typeface="Cambria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3487942"/>
                  </a:ext>
                </a:extLst>
              </a:tr>
              <a:tr h="246652"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>
                          <a:effectLst/>
                        </a:rPr>
                        <a:t>南投</a:t>
                      </a:r>
                      <a:endParaRPr lang="zh-TW" sz="2000">
                        <a:effectLst/>
                        <a:latin typeface="Cambria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 dirty="0">
                          <a:effectLst/>
                        </a:rPr>
                        <a:t>576</a:t>
                      </a:r>
                      <a:endParaRPr lang="zh-TW" sz="2000" dirty="0">
                        <a:effectLst/>
                        <a:latin typeface="Cambria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 dirty="0">
                          <a:effectLst/>
                        </a:rPr>
                        <a:t>534</a:t>
                      </a:r>
                      <a:endParaRPr lang="zh-TW" sz="2000" dirty="0">
                        <a:effectLst/>
                        <a:latin typeface="Cambria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 dirty="0" smtClean="0">
                          <a:effectLst/>
                        </a:rPr>
                        <a:t>92.7</a:t>
                      </a:r>
                      <a:r>
                        <a:rPr lang="zh-TW" altLang="en-US" sz="2000" dirty="0" smtClean="0">
                          <a:effectLst/>
                        </a:rPr>
                        <a:t>  </a:t>
                      </a:r>
                      <a:r>
                        <a:rPr lang="en-US" sz="2000" dirty="0" smtClean="0">
                          <a:effectLst/>
                        </a:rPr>
                        <a:t>(6.7</a:t>
                      </a:r>
                      <a:r>
                        <a:rPr lang="en-US" sz="2000" dirty="0">
                          <a:effectLst/>
                        </a:rPr>
                        <a:t>)</a:t>
                      </a:r>
                      <a:endParaRPr lang="zh-TW" sz="2000" dirty="0">
                        <a:effectLst/>
                        <a:latin typeface="Cambria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89066991"/>
                  </a:ext>
                </a:extLst>
              </a:tr>
              <a:tr h="493305"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>
                          <a:effectLst/>
                        </a:rPr>
                        <a:t>羅東</a:t>
                      </a:r>
                      <a:endParaRPr lang="zh-TW" sz="2000">
                        <a:effectLst/>
                        <a:latin typeface="Cambria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 dirty="0">
                          <a:effectLst/>
                        </a:rPr>
                        <a:t>548</a:t>
                      </a:r>
                      <a:endParaRPr lang="zh-TW" sz="2000" dirty="0">
                        <a:effectLst/>
                        <a:latin typeface="Cambria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 dirty="0">
                          <a:effectLst/>
                        </a:rPr>
                        <a:t>500</a:t>
                      </a:r>
                      <a:endParaRPr lang="zh-TW" sz="2000" dirty="0">
                        <a:effectLst/>
                        <a:latin typeface="Cambria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 dirty="0" smtClean="0">
                          <a:effectLst/>
                        </a:rPr>
                        <a:t>91.2</a:t>
                      </a:r>
                      <a:r>
                        <a:rPr lang="zh-TW" altLang="en-US" sz="2000" dirty="0" smtClean="0">
                          <a:effectLst/>
                        </a:rPr>
                        <a:t>  </a:t>
                      </a:r>
                      <a:r>
                        <a:rPr lang="en-US" sz="2000" dirty="0" smtClean="0">
                          <a:effectLst/>
                        </a:rPr>
                        <a:t>(</a:t>
                      </a:r>
                      <a:r>
                        <a:rPr lang="en-US" sz="2000" dirty="0">
                          <a:effectLst/>
                        </a:rPr>
                        <a:t>10.9)</a:t>
                      </a:r>
                      <a:endParaRPr lang="zh-TW" sz="2000" dirty="0">
                        <a:effectLst/>
                        <a:latin typeface="Cambria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82434204"/>
                  </a:ext>
                </a:extLst>
              </a:tr>
              <a:tr h="493305"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>
                          <a:effectLst/>
                        </a:rPr>
                        <a:t>花蓮</a:t>
                      </a:r>
                      <a:endParaRPr lang="zh-TW" sz="2000">
                        <a:effectLst/>
                        <a:latin typeface="Cambria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 dirty="0">
                          <a:effectLst/>
                        </a:rPr>
                        <a:t>562</a:t>
                      </a:r>
                      <a:endParaRPr lang="zh-TW" sz="2000" dirty="0">
                        <a:effectLst/>
                        <a:latin typeface="Cambria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 dirty="0">
                          <a:effectLst/>
                        </a:rPr>
                        <a:t>510</a:t>
                      </a:r>
                      <a:endParaRPr lang="zh-TW" sz="2000" dirty="0">
                        <a:effectLst/>
                        <a:latin typeface="Cambria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 dirty="0" smtClean="0">
                          <a:effectLst/>
                        </a:rPr>
                        <a:t>90.7</a:t>
                      </a:r>
                      <a:r>
                        <a:rPr lang="zh-TW" altLang="en-US" sz="2000" dirty="0" smtClean="0">
                          <a:effectLst/>
                        </a:rPr>
                        <a:t>  </a:t>
                      </a:r>
                      <a:r>
                        <a:rPr lang="en-US" sz="2000" dirty="0" smtClean="0">
                          <a:effectLst/>
                        </a:rPr>
                        <a:t>(</a:t>
                      </a:r>
                      <a:r>
                        <a:rPr lang="en-US" sz="2000" dirty="0">
                          <a:effectLst/>
                        </a:rPr>
                        <a:t>19.6)</a:t>
                      </a:r>
                      <a:endParaRPr lang="zh-TW" sz="2000" dirty="0">
                        <a:effectLst/>
                        <a:latin typeface="Cambria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13512155"/>
                  </a:ext>
                </a:extLst>
              </a:tr>
              <a:tr h="493305"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>
                          <a:effectLst/>
                        </a:rPr>
                        <a:t>新竹</a:t>
                      </a:r>
                      <a:endParaRPr lang="zh-TW" sz="2000">
                        <a:effectLst/>
                        <a:latin typeface="Cambria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>
                          <a:effectLst/>
                        </a:rPr>
                        <a:t>696</a:t>
                      </a:r>
                      <a:endParaRPr lang="zh-TW" sz="2000">
                        <a:effectLst/>
                        <a:latin typeface="Cambria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 dirty="0">
                          <a:effectLst/>
                        </a:rPr>
                        <a:t>628</a:t>
                      </a:r>
                      <a:endParaRPr lang="zh-TW" sz="2000" dirty="0">
                        <a:effectLst/>
                        <a:latin typeface="Cambria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 dirty="0" smtClean="0">
                          <a:effectLst/>
                        </a:rPr>
                        <a:t>90.2</a:t>
                      </a:r>
                      <a:r>
                        <a:rPr lang="zh-TW" altLang="en-US" sz="2000" dirty="0" smtClean="0">
                          <a:effectLst/>
                        </a:rPr>
                        <a:t>  </a:t>
                      </a:r>
                      <a:r>
                        <a:rPr lang="en-US" sz="2000" dirty="0" smtClean="0">
                          <a:effectLst/>
                        </a:rPr>
                        <a:t>(</a:t>
                      </a:r>
                      <a:r>
                        <a:rPr lang="en-US" sz="2000" dirty="0">
                          <a:effectLst/>
                        </a:rPr>
                        <a:t>21.9)</a:t>
                      </a:r>
                      <a:endParaRPr lang="zh-TW" sz="2000" dirty="0">
                        <a:effectLst/>
                        <a:latin typeface="Cambria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8217595"/>
                  </a:ext>
                </a:extLst>
              </a:tr>
              <a:tr h="493305"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>
                          <a:effectLst/>
                        </a:rPr>
                        <a:t>屏東</a:t>
                      </a:r>
                      <a:endParaRPr lang="zh-TW" sz="2000">
                        <a:effectLst/>
                        <a:latin typeface="Cambria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>
                          <a:effectLst/>
                        </a:rPr>
                        <a:t>590</a:t>
                      </a:r>
                      <a:endParaRPr lang="zh-TW" sz="2000">
                        <a:effectLst/>
                        <a:latin typeface="Cambria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>
                          <a:effectLst/>
                        </a:rPr>
                        <a:t>516</a:t>
                      </a:r>
                      <a:endParaRPr lang="zh-TW" sz="2000">
                        <a:effectLst/>
                        <a:latin typeface="Cambria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 dirty="0" smtClean="0">
                          <a:effectLst/>
                        </a:rPr>
                        <a:t>87.5</a:t>
                      </a:r>
                      <a:r>
                        <a:rPr lang="zh-TW" altLang="en-US" sz="2000" dirty="0" smtClean="0">
                          <a:effectLst/>
                        </a:rPr>
                        <a:t>  </a:t>
                      </a:r>
                      <a:r>
                        <a:rPr lang="en-US" sz="2000" dirty="0" smtClean="0">
                          <a:effectLst/>
                        </a:rPr>
                        <a:t>(</a:t>
                      </a:r>
                      <a:r>
                        <a:rPr lang="en-US" sz="2000" dirty="0">
                          <a:effectLst/>
                        </a:rPr>
                        <a:t>10.5)</a:t>
                      </a:r>
                      <a:endParaRPr lang="zh-TW" sz="2000" dirty="0">
                        <a:effectLst/>
                        <a:latin typeface="Cambria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2959389"/>
                  </a:ext>
                </a:extLst>
              </a:tr>
              <a:tr h="493305"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 dirty="0" err="1">
                          <a:effectLst/>
                        </a:rPr>
                        <a:t>嘉義</a:t>
                      </a:r>
                      <a:endParaRPr lang="zh-TW" sz="2000" dirty="0">
                        <a:effectLst/>
                        <a:latin typeface="Cambria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 dirty="0">
                          <a:effectLst/>
                        </a:rPr>
                        <a:t>624</a:t>
                      </a:r>
                      <a:endParaRPr lang="zh-TW" sz="2000" dirty="0">
                        <a:effectLst/>
                        <a:latin typeface="Cambria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 dirty="0">
                          <a:effectLst/>
                        </a:rPr>
                        <a:t>546</a:t>
                      </a:r>
                      <a:endParaRPr lang="zh-TW" sz="2000" dirty="0">
                        <a:effectLst/>
                        <a:latin typeface="Cambria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 dirty="0" smtClean="0">
                          <a:effectLst/>
                        </a:rPr>
                        <a:t>87.5</a:t>
                      </a:r>
                      <a:r>
                        <a:rPr lang="zh-TW" altLang="en-US" sz="2000" dirty="0" smtClean="0">
                          <a:effectLst/>
                        </a:rPr>
                        <a:t>  </a:t>
                      </a:r>
                      <a:r>
                        <a:rPr lang="en-US" sz="2000" dirty="0" smtClean="0">
                          <a:effectLst/>
                        </a:rPr>
                        <a:t>(</a:t>
                      </a:r>
                      <a:r>
                        <a:rPr lang="en-US" sz="2000" dirty="0" smtClean="0">
                          <a:solidFill>
                            <a:srgbClr val="FF0000"/>
                          </a:solidFill>
                          <a:effectLst/>
                        </a:rPr>
                        <a:t>-</a:t>
                      </a:r>
                      <a:r>
                        <a:rPr lang="en-US" sz="2000" dirty="0">
                          <a:solidFill>
                            <a:srgbClr val="FF0000"/>
                          </a:solidFill>
                          <a:effectLst/>
                        </a:rPr>
                        <a:t>2.1</a:t>
                      </a:r>
                      <a:r>
                        <a:rPr lang="en-US" sz="2000" dirty="0">
                          <a:effectLst/>
                        </a:rPr>
                        <a:t>)</a:t>
                      </a:r>
                      <a:endParaRPr lang="zh-TW" sz="2000" dirty="0">
                        <a:effectLst/>
                        <a:latin typeface="Cambria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83034372"/>
                  </a:ext>
                </a:extLst>
              </a:tr>
              <a:tr h="493305"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>
                          <a:effectLst/>
                        </a:rPr>
                        <a:t>Total</a:t>
                      </a:r>
                      <a:endParaRPr lang="zh-TW" sz="2000">
                        <a:effectLst/>
                        <a:latin typeface="Cambria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>
                          <a:effectLst/>
                        </a:rPr>
                        <a:t>4,868</a:t>
                      </a:r>
                      <a:endParaRPr lang="zh-TW" sz="2000">
                        <a:effectLst/>
                        <a:latin typeface="Cambria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>
                          <a:effectLst/>
                        </a:rPr>
                        <a:t>4,473</a:t>
                      </a:r>
                      <a:endParaRPr lang="zh-TW" sz="2000">
                        <a:effectLst/>
                        <a:latin typeface="Cambria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 dirty="0" smtClean="0">
                          <a:effectLst/>
                        </a:rPr>
                        <a:t>91.9</a:t>
                      </a:r>
                      <a:r>
                        <a:rPr lang="zh-TW" altLang="en-US" sz="2000" dirty="0" smtClean="0">
                          <a:effectLst/>
                        </a:rPr>
                        <a:t>  </a:t>
                      </a:r>
                      <a:r>
                        <a:rPr lang="en-US" sz="2000" dirty="0" smtClean="0">
                          <a:effectLst/>
                        </a:rPr>
                        <a:t>(</a:t>
                      </a:r>
                      <a:r>
                        <a:rPr lang="en-US" sz="2000" dirty="0">
                          <a:effectLst/>
                        </a:rPr>
                        <a:t>10.7)</a:t>
                      </a:r>
                      <a:endParaRPr lang="zh-TW" sz="2000" dirty="0">
                        <a:effectLst/>
                        <a:latin typeface="Cambria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31717369"/>
                  </a:ext>
                </a:extLst>
              </a:tr>
            </a:tbl>
          </a:graphicData>
        </a:graphic>
      </p:graphicFrame>
      <p:sp>
        <p:nvSpPr>
          <p:cNvPr id="5" name="Google Shape;212;p15"/>
          <p:cNvSpPr/>
          <p:nvPr/>
        </p:nvSpPr>
        <p:spPr>
          <a:xfrm>
            <a:off x="5881816" y="1484784"/>
            <a:ext cx="3137666" cy="4524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2000" dirty="0" smtClean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2021</a:t>
            </a:r>
            <a:r>
              <a:rPr lang="zh-TW" altLang="en-US" sz="2000" dirty="0" smtClean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年</a:t>
            </a:r>
            <a:r>
              <a:rPr lang="zh-TW" sz="2000" dirty="0" smtClean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疏失</a:t>
            </a:r>
            <a:r>
              <a:rPr lang="zh-TW" sz="20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類型及比例：</a:t>
            </a:r>
            <a:endParaRPr sz="2000" dirty="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AutoNum type="arabicPeriod"/>
            </a:pPr>
            <a:r>
              <a:rPr lang="zh-TW" sz="20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同一樣區同一旅次的調查日期超過7日才完成 </a:t>
            </a:r>
            <a:r>
              <a:rPr lang="zh-TW" sz="2000" dirty="0" smtClean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</a:t>
            </a:r>
            <a:r>
              <a:rPr lang="en-US" altLang="zh-TW" sz="2000" dirty="0" smtClean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5</a:t>
            </a:r>
            <a:r>
              <a:rPr lang="zh-TW" sz="2000" dirty="0" smtClean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%)</a:t>
            </a:r>
            <a:endParaRPr lang="en-US" altLang="zh-TW" sz="2000" dirty="0" smtClean="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457200" lvl="0" indent="-457200">
              <a:lnSpc>
                <a:spcPct val="150000"/>
              </a:lnSpc>
              <a:buClr>
                <a:schemeClr val="dk1"/>
              </a:buClr>
              <a:buSzPts val="2000"/>
              <a:buFont typeface="Calibri"/>
              <a:buAutoNum type="arabicPeriod"/>
            </a:pPr>
            <a:r>
              <a:rPr lang="zh-TW" altLang="en-US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每個樣點調查時間未滿</a:t>
            </a:r>
            <a:r>
              <a:rPr lang="en-US" altLang="zh-TW" dirty="0">
                <a:latin typeface="Microsoft JhengHei"/>
                <a:ea typeface="Microsoft JhengHei"/>
                <a:cs typeface="Microsoft JhengHei"/>
                <a:sym typeface="Microsoft JhengHei"/>
              </a:rPr>
              <a:t>6</a:t>
            </a:r>
            <a:r>
              <a:rPr lang="zh-TW" altLang="en-US" dirty="0">
                <a:latin typeface="Microsoft JhengHei"/>
                <a:ea typeface="Microsoft JhengHei"/>
                <a:cs typeface="Microsoft JhengHei"/>
                <a:sym typeface="Microsoft JhengHei"/>
              </a:rPr>
              <a:t>分鐘 </a:t>
            </a:r>
            <a:r>
              <a:rPr lang="en-US" altLang="zh-TW" dirty="0">
                <a:latin typeface="Microsoft JhengHei"/>
                <a:ea typeface="Microsoft JhengHei"/>
                <a:cs typeface="Microsoft JhengHei"/>
                <a:sym typeface="Microsoft JhengHei"/>
              </a:rPr>
              <a:t>(21%)</a:t>
            </a:r>
            <a:endParaRPr lang="zh-TW" altLang="en-US" dirty="0"/>
          </a:p>
          <a:p>
            <a:pPr marL="457200" lvl="0" indent="-457200">
              <a:lnSpc>
                <a:spcPct val="150000"/>
              </a:lnSpc>
              <a:buClr>
                <a:schemeClr val="dk1"/>
              </a:buClr>
              <a:buSzPts val="2000"/>
              <a:buFont typeface="Calibri"/>
              <a:buAutoNum type="arabicPeriod"/>
            </a:pPr>
            <a:r>
              <a:rPr lang="zh-TW" altLang="en-US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調查在</a:t>
            </a:r>
            <a:r>
              <a:rPr lang="zh-TW" altLang="en-US" dirty="0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上午</a:t>
            </a:r>
            <a:r>
              <a:rPr lang="en-US" altLang="zh-TW" dirty="0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11</a:t>
            </a:r>
            <a:r>
              <a:rPr lang="zh-TW" altLang="en-US" dirty="0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點</a:t>
            </a:r>
            <a:r>
              <a:rPr lang="zh-TW" altLang="en-US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之後才完成 </a:t>
            </a:r>
            <a:r>
              <a:rPr lang="en-US" altLang="zh-TW" dirty="0">
                <a:solidFill>
                  <a:srgbClr val="0000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(38</a:t>
            </a:r>
            <a:r>
              <a:rPr lang="en-US" altLang="zh-TW" dirty="0" smtClean="0">
                <a:solidFill>
                  <a:srgbClr val="0000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%)</a:t>
            </a:r>
            <a:endParaRPr dirty="0"/>
          </a:p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AutoNum type="arabicPeriod"/>
            </a:pPr>
            <a:r>
              <a:rPr lang="zh-TW" sz="20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調查樣點</a:t>
            </a:r>
            <a:r>
              <a:rPr lang="zh-TW" dirty="0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位置錯誤 </a:t>
            </a:r>
            <a:r>
              <a:rPr lang="zh-TW" sz="2000" dirty="0" smtClean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</a:t>
            </a:r>
            <a:r>
              <a:rPr lang="en-US" altLang="zh-TW" dirty="0">
                <a:solidFill>
                  <a:srgbClr val="0000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45</a:t>
            </a:r>
            <a:r>
              <a:rPr lang="zh-TW" dirty="0">
                <a:solidFill>
                  <a:srgbClr val="0000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%</a:t>
            </a:r>
            <a:r>
              <a:rPr lang="zh-TW" sz="2000" dirty="0" smtClean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)</a:t>
            </a:r>
            <a:endParaRPr dirty="0"/>
          </a:p>
        </p:txBody>
      </p:sp>
      <p:sp>
        <p:nvSpPr>
          <p:cNvPr id="8" name="矩形 7"/>
          <p:cNvSpPr/>
          <p:nvPr/>
        </p:nvSpPr>
        <p:spPr>
          <a:xfrm>
            <a:off x="560174" y="6345624"/>
            <a:ext cx="49701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zh-TW" dirty="0"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括號內為今年的正確率與去年的正確率的差值。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5679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28699" y="685800"/>
            <a:ext cx="7575369" cy="559526"/>
          </a:xfrm>
        </p:spPr>
        <p:txBody>
          <a:bodyPr>
            <a:normAutofit fontScale="90000"/>
          </a:bodyPr>
          <a:lstStyle/>
          <a:p>
            <a:r>
              <a:rPr lang="en-US" altLang="zh-TW" dirty="0" err="1"/>
              <a:t>各林管處各疏失資料類型的筆數</a:t>
            </a:r>
            <a:endParaRPr lang="zh-TW" altLang="en-US" dirty="0"/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42519836"/>
              </p:ext>
            </p:extLst>
          </p:nvPr>
        </p:nvGraphicFramePr>
        <p:xfrm>
          <a:off x="663211" y="1373365"/>
          <a:ext cx="8306343" cy="475068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22927">
                  <a:extLst>
                    <a:ext uri="{9D8B030D-6E8A-4147-A177-3AD203B41FA5}">
                      <a16:colId xmlns:a16="http://schemas.microsoft.com/office/drawing/2014/main" val="2422236887"/>
                    </a:ext>
                  </a:extLst>
                </a:gridCol>
                <a:gridCol w="922927">
                  <a:extLst>
                    <a:ext uri="{9D8B030D-6E8A-4147-A177-3AD203B41FA5}">
                      <a16:colId xmlns:a16="http://schemas.microsoft.com/office/drawing/2014/main" val="1766826237"/>
                    </a:ext>
                  </a:extLst>
                </a:gridCol>
                <a:gridCol w="922927">
                  <a:extLst>
                    <a:ext uri="{9D8B030D-6E8A-4147-A177-3AD203B41FA5}">
                      <a16:colId xmlns:a16="http://schemas.microsoft.com/office/drawing/2014/main" val="3876143586"/>
                    </a:ext>
                  </a:extLst>
                </a:gridCol>
                <a:gridCol w="922927">
                  <a:extLst>
                    <a:ext uri="{9D8B030D-6E8A-4147-A177-3AD203B41FA5}">
                      <a16:colId xmlns:a16="http://schemas.microsoft.com/office/drawing/2014/main" val="3643280853"/>
                    </a:ext>
                  </a:extLst>
                </a:gridCol>
                <a:gridCol w="922927">
                  <a:extLst>
                    <a:ext uri="{9D8B030D-6E8A-4147-A177-3AD203B41FA5}">
                      <a16:colId xmlns:a16="http://schemas.microsoft.com/office/drawing/2014/main" val="3440114708"/>
                    </a:ext>
                  </a:extLst>
                </a:gridCol>
                <a:gridCol w="922927">
                  <a:extLst>
                    <a:ext uri="{9D8B030D-6E8A-4147-A177-3AD203B41FA5}">
                      <a16:colId xmlns:a16="http://schemas.microsoft.com/office/drawing/2014/main" val="2136907261"/>
                    </a:ext>
                  </a:extLst>
                </a:gridCol>
                <a:gridCol w="922927">
                  <a:extLst>
                    <a:ext uri="{9D8B030D-6E8A-4147-A177-3AD203B41FA5}">
                      <a16:colId xmlns:a16="http://schemas.microsoft.com/office/drawing/2014/main" val="1532088315"/>
                    </a:ext>
                  </a:extLst>
                </a:gridCol>
                <a:gridCol w="922927">
                  <a:extLst>
                    <a:ext uri="{9D8B030D-6E8A-4147-A177-3AD203B41FA5}">
                      <a16:colId xmlns:a16="http://schemas.microsoft.com/office/drawing/2014/main" val="495016110"/>
                    </a:ext>
                  </a:extLst>
                </a:gridCol>
                <a:gridCol w="922927">
                  <a:extLst>
                    <a:ext uri="{9D8B030D-6E8A-4147-A177-3AD203B41FA5}">
                      <a16:colId xmlns:a16="http://schemas.microsoft.com/office/drawing/2014/main" val="375382343"/>
                    </a:ext>
                  </a:extLst>
                </a:gridCol>
              </a:tblGrid>
              <a:tr h="370330"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zh-TW" sz="2000" dirty="0">
                          <a:effectLst/>
                        </a:rPr>
                        <a:t> </a:t>
                      </a:r>
                      <a:endParaRPr lang="zh-TW" sz="2000" dirty="0">
                        <a:effectLst/>
                        <a:latin typeface="Cambria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4">
                  <a:txBody>
                    <a:bodyPr/>
                    <a:lstStyle/>
                    <a:p>
                      <a:pPr marL="63500" marR="63500" algn="ctr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>
                          <a:effectLst/>
                        </a:rPr>
                        <a:t>2020</a:t>
                      </a:r>
                      <a:endParaRPr lang="zh-TW" sz="2000">
                        <a:effectLst/>
                        <a:latin typeface="Cambria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63500" marR="63500" algn="ctr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>
                          <a:effectLst/>
                        </a:rPr>
                        <a:t>2021</a:t>
                      </a:r>
                      <a:endParaRPr lang="zh-TW" sz="2000">
                        <a:effectLst/>
                        <a:latin typeface="Cambria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1677701"/>
                  </a:ext>
                </a:extLst>
              </a:tr>
              <a:tr h="740660"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 dirty="0" err="1">
                          <a:effectLst/>
                        </a:rPr>
                        <a:t>林管處</a:t>
                      </a:r>
                      <a:endParaRPr lang="zh-TW" sz="2000" dirty="0">
                        <a:effectLst/>
                        <a:latin typeface="Cambria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1600" dirty="0">
                          <a:effectLst/>
                        </a:rPr>
                        <a:t>超過7日</a:t>
                      </a:r>
                      <a:endParaRPr lang="zh-TW" sz="1600" dirty="0">
                        <a:effectLst/>
                        <a:latin typeface="Cambria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1600" dirty="0">
                          <a:effectLst/>
                        </a:rPr>
                        <a:t>晚於11時</a:t>
                      </a:r>
                      <a:endParaRPr lang="zh-TW" sz="1600" dirty="0">
                        <a:effectLst/>
                        <a:latin typeface="Cambria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1600" dirty="0">
                          <a:effectLst/>
                        </a:rPr>
                        <a:t>不足6分鐘</a:t>
                      </a:r>
                      <a:endParaRPr lang="zh-TW" sz="1600" dirty="0">
                        <a:effectLst/>
                        <a:latin typeface="Cambria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1600" dirty="0">
                          <a:effectLst/>
                        </a:rPr>
                        <a:t>誤差超過50m</a:t>
                      </a:r>
                      <a:endParaRPr lang="zh-TW" sz="1600" dirty="0">
                        <a:effectLst/>
                        <a:latin typeface="Cambria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1600" dirty="0">
                          <a:effectLst/>
                        </a:rPr>
                        <a:t>超過7日</a:t>
                      </a:r>
                      <a:endParaRPr lang="zh-TW" sz="1600" dirty="0">
                        <a:effectLst/>
                        <a:latin typeface="Cambria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1600" dirty="0">
                          <a:effectLst/>
                        </a:rPr>
                        <a:t>晚於11時</a:t>
                      </a:r>
                      <a:endParaRPr lang="zh-TW" sz="1600" dirty="0">
                        <a:effectLst/>
                        <a:latin typeface="Cambria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1600" dirty="0">
                          <a:effectLst/>
                        </a:rPr>
                        <a:t>不足6分鐘</a:t>
                      </a:r>
                      <a:endParaRPr lang="zh-TW" sz="1600" dirty="0">
                        <a:effectLst/>
                        <a:latin typeface="Cambria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1600" dirty="0">
                          <a:effectLst/>
                        </a:rPr>
                        <a:t>誤差超過50m</a:t>
                      </a:r>
                      <a:endParaRPr lang="zh-TW" sz="1600" dirty="0">
                        <a:effectLst/>
                        <a:latin typeface="Cambria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277681332"/>
                  </a:ext>
                </a:extLst>
              </a:tr>
              <a:tr h="370330"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 dirty="0" err="1">
                          <a:effectLst/>
                        </a:rPr>
                        <a:t>羅東</a:t>
                      </a:r>
                      <a:endParaRPr lang="zh-TW" sz="2000" dirty="0">
                        <a:effectLst/>
                        <a:latin typeface="Cambria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 dirty="0">
                          <a:effectLst/>
                        </a:rPr>
                        <a:t>-</a:t>
                      </a:r>
                      <a:endParaRPr lang="zh-TW" sz="2000" dirty="0">
                        <a:effectLst/>
                        <a:latin typeface="Cambria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 dirty="0">
                          <a:effectLst/>
                        </a:rPr>
                        <a:t>77</a:t>
                      </a:r>
                      <a:endParaRPr lang="zh-TW" sz="2000" dirty="0">
                        <a:effectLst/>
                        <a:latin typeface="Cambria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>
                          <a:effectLst/>
                        </a:rPr>
                        <a:t>6</a:t>
                      </a:r>
                      <a:endParaRPr lang="zh-TW" sz="2000">
                        <a:effectLst/>
                        <a:latin typeface="Cambria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>
                          <a:effectLst/>
                        </a:rPr>
                        <a:t>37</a:t>
                      </a:r>
                      <a:endParaRPr lang="zh-TW" sz="2000">
                        <a:effectLst/>
                        <a:latin typeface="Cambria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-</a:t>
                      </a:r>
                      <a:endParaRPr lang="zh-TW" sz="2000" dirty="0"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 dirty="0">
                          <a:solidFill>
                            <a:srgbClr val="0000FF"/>
                          </a:solidFill>
                          <a:effectLst/>
                        </a:rPr>
                        <a:t>25</a:t>
                      </a:r>
                      <a:endParaRPr lang="zh-TW" sz="2000" dirty="0">
                        <a:solidFill>
                          <a:srgbClr val="0000FF"/>
                        </a:solidFill>
                        <a:effectLst/>
                        <a:latin typeface="Cambria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zh-TW" sz="2000" dirty="0"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 dirty="0">
                          <a:solidFill>
                            <a:srgbClr val="0000FF"/>
                          </a:solidFill>
                          <a:effectLst/>
                        </a:rPr>
                        <a:t>28</a:t>
                      </a:r>
                      <a:endParaRPr lang="zh-TW" sz="2000" dirty="0">
                        <a:solidFill>
                          <a:srgbClr val="0000FF"/>
                        </a:solidFill>
                        <a:effectLst/>
                        <a:latin typeface="Cambria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08283067"/>
                  </a:ext>
                </a:extLst>
              </a:tr>
              <a:tr h="370330"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>
                          <a:effectLst/>
                        </a:rPr>
                        <a:t>新竹</a:t>
                      </a:r>
                      <a:endParaRPr lang="zh-TW" sz="2000">
                        <a:effectLst/>
                        <a:latin typeface="Cambria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 dirty="0">
                          <a:effectLst/>
                        </a:rPr>
                        <a:t>-</a:t>
                      </a:r>
                      <a:endParaRPr lang="zh-TW" sz="2000" dirty="0">
                        <a:effectLst/>
                        <a:latin typeface="Cambria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 dirty="0">
                          <a:effectLst/>
                        </a:rPr>
                        <a:t>113</a:t>
                      </a:r>
                      <a:endParaRPr lang="zh-TW" sz="2000" dirty="0">
                        <a:effectLst/>
                        <a:latin typeface="Cambria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 dirty="0">
                          <a:effectLst/>
                        </a:rPr>
                        <a:t>30</a:t>
                      </a:r>
                      <a:endParaRPr lang="zh-TW" sz="2000" dirty="0">
                        <a:effectLst/>
                        <a:latin typeface="Cambria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>
                          <a:effectLst/>
                        </a:rPr>
                        <a:t>113</a:t>
                      </a:r>
                      <a:endParaRPr lang="zh-TW" sz="2000">
                        <a:effectLst/>
                        <a:latin typeface="Cambria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</a:rPr>
                        <a:t>-</a:t>
                      </a:r>
                      <a:endParaRPr lang="zh-TW" sz="2000"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 dirty="0">
                          <a:solidFill>
                            <a:srgbClr val="0000FF"/>
                          </a:solidFill>
                          <a:effectLst/>
                        </a:rPr>
                        <a:t>30</a:t>
                      </a:r>
                      <a:endParaRPr lang="zh-TW" sz="2000" dirty="0">
                        <a:solidFill>
                          <a:srgbClr val="0000FF"/>
                        </a:solidFill>
                        <a:effectLst/>
                        <a:latin typeface="Cambria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 dirty="0">
                          <a:solidFill>
                            <a:srgbClr val="0000FF"/>
                          </a:solidFill>
                          <a:effectLst/>
                        </a:rPr>
                        <a:t>10</a:t>
                      </a:r>
                      <a:endParaRPr lang="zh-TW" sz="2000" dirty="0">
                        <a:solidFill>
                          <a:srgbClr val="0000FF"/>
                        </a:solidFill>
                        <a:effectLst/>
                        <a:latin typeface="Cambria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 dirty="0">
                          <a:solidFill>
                            <a:srgbClr val="0000FF"/>
                          </a:solidFill>
                          <a:effectLst/>
                        </a:rPr>
                        <a:t>31</a:t>
                      </a:r>
                      <a:endParaRPr lang="zh-TW" sz="2000" dirty="0">
                        <a:solidFill>
                          <a:srgbClr val="0000FF"/>
                        </a:solidFill>
                        <a:effectLst/>
                        <a:latin typeface="Cambria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6815473"/>
                  </a:ext>
                </a:extLst>
              </a:tr>
              <a:tr h="370330"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>
                          <a:effectLst/>
                        </a:rPr>
                        <a:t>東勢</a:t>
                      </a:r>
                      <a:endParaRPr lang="zh-TW" sz="2000">
                        <a:effectLst/>
                        <a:latin typeface="Cambria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>
                          <a:effectLst/>
                        </a:rPr>
                        <a:t>-</a:t>
                      </a:r>
                      <a:endParaRPr lang="zh-TW" sz="2000">
                        <a:effectLst/>
                        <a:latin typeface="Cambria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 dirty="0">
                          <a:effectLst/>
                        </a:rPr>
                        <a:t>10</a:t>
                      </a:r>
                      <a:endParaRPr lang="zh-TW" sz="2000" dirty="0">
                        <a:effectLst/>
                        <a:latin typeface="Cambria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 dirty="0">
                          <a:effectLst/>
                        </a:rPr>
                        <a:t>3</a:t>
                      </a:r>
                      <a:endParaRPr lang="zh-TW" sz="2000" dirty="0">
                        <a:effectLst/>
                        <a:latin typeface="Cambria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 dirty="0">
                          <a:effectLst/>
                        </a:rPr>
                        <a:t>6</a:t>
                      </a:r>
                      <a:endParaRPr lang="zh-TW" sz="2000" dirty="0">
                        <a:effectLst/>
                        <a:latin typeface="Cambria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6</a:t>
                      </a:r>
                      <a:endParaRPr lang="zh-TW" sz="2000" dirty="0"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zh-TW" sz="2000" dirty="0"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zh-TW" sz="2000"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12</a:t>
                      </a:r>
                      <a:endParaRPr lang="zh-TW" sz="2000" dirty="0"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7046694"/>
                  </a:ext>
                </a:extLst>
              </a:tr>
              <a:tr h="370330"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 dirty="0" err="1">
                          <a:effectLst/>
                        </a:rPr>
                        <a:t>南投</a:t>
                      </a:r>
                      <a:endParaRPr lang="zh-TW" sz="2000" dirty="0">
                        <a:effectLst/>
                        <a:latin typeface="Cambria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 dirty="0">
                          <a:effectLst/>
                        </a:rPr>
                        <a:t>-</a:t>
                      </a:r>
                      <a:endParaRPr lang="zh-TW" sz="2000" dirty="0">
                        <a:effectLst/>
                        <a:latin typeface="Cambria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 dirty="0">
                          <a:effectLst/>
                        </a:rPr>
                        <a:t>46</a:t>
                      </a:r>
                      <a:endParaRPr lang="zh-TW" sz="2000" dirty="0">
                        <a:effectLst/>
                        <a:latin typeface="Cambria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 dirty="0">
                          <a:effectLst/>
                        </a:rPr>
                        <a:t>8</a:t>
                      </a:r>
                      <a:endParaRPr lang="zh-TW" sz="2000" dirty="0">
                        <a:effectLst/>
                        <a:latin typeface="Cambria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 dirty="0">
                          <a:effectLst/>
                        </a:rPr>
                        <a:t>30</a:t>
                      </a:r>
                      <a:endParaRPr lang="zh-TW" sz="2000" dirty="0">
                        <a:effectLst/>
                        <a:latin typeface="Cambria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-</a:t>
                      </a:r>
                      <a:endParaRPr lang="zh-TW" sz="2000" dirty="0"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20</a:t>
                      </a:r>
                      <a:endParaRPr lang="zh-TW" sz="2000" dirty="0"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 dirty="0">
                          <a:solidFill>
                            <a:srgbClr val="0000FF"/>
                          </a:solidFill>
                          <a:effectLst/>
                        </a:rPr>
                        <a:t>28</a:t>
                      </a:r>
                      <a:endParaRPr lang="zh-TW" sz="2000" dirty="0">
                        <a:solidFill>
                          <a:srgbClr val="0000FF"/>
                        </a:solidFill>
                        <a:effectLst/>
                        <a:latin typeface="Cambria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  <a:endParaRPr lang="zh-TW" sz="2000" dirty="0"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51742586"/>
                  </a:ext>
                </a:extLst>
              </a:tr>
              <a:tr h="370330"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 dirty="0" err="1">
                          <a:effectLst/>
                        </a:rPr>
                        <a:t>嘉義</a:t>
                      </a:r>
                      <a:endParaRPr lang="zh-TW" sz="2000" dirty="0">
                        <a:effectLst/>
                        <a:latin typeface="Cambria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>
                          <a:effectLst/>
                        </a:rPr>
                        <a:t>-</a:t>
                      </a:r>
                      <a:endParaRPr lang="zh-TW" sz="2000">
                        <a:effectLst/>
                        <a:latin typeface="Cambria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>
                          <a:effectLst/>
                        </a:rPr>
                        <a:t>13</a:t>
                      </a:r>
                      <a:endParaRPr lang="zh-TW" sz="2000">
                        <a:effectLst/>
                        <a:latin typeface="Cambria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 dirty="0">
                          <a:effectLst/>
                        </a:rPr>
                        <a:t>28</a:t>
                      </a:r>
                      <a:endParaRPr lang="zh-TW" sz="2000" dirty="0">
                        <a:effectLst/>
                        <a:latin typeface="Cambria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 dirty="0">
                          <a:effectLst/>
                        </a:rPr>
                        <a:t>26</a:t>
                      </a:r>
                      <a:endParaRPr lang="zh-TW" sz="2000" dirty="0">
                        <a:effectLst/>
                        <a:latin typeface="Cambria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6</a:t>
                      </a:r>
                      <a:endParaRPr lang="zh-TW" sz="2000" dirty="0"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20</a:t>
                      </a:r>
                      <a:endParaRPr lang="zh-TW" sz="2000" dirty="0"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 dirty="0">
                          <a:solidFill>
                            <a:srgbClr val="0000FF"/>
                          </a:solidFill>
                          <a:effectLst/>
                        </a:rPr>
                        <a:t>10</a:t>
                      </a:r>
                      <a:endParaRPr lang="zh-TW" sz="2000" dirty="0">
                        <a:solidFill>
                          <a:srgbClr val="0000FF"/>
                        </a:solidFill>
                        <a:effectLst/>
                        <a:latin typeface="Cambria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 dirty="0">
                          <a:solidFill>
                            <a:srgbClr val="0000FF"/>
                          </a:solidFill>
                          <a:effectLst/>
                        </a:rPr>
                        <a:t>53</a:t>
                      </a:r>
                      <a:endParaRPr lang="zh-TW" sz="2000" dirty="0">
                        <a:solidFill>
                          <a:srgbClr val="0000FF"/>
                        </a:solidFill>
                        <a:effectLst/>
                        <a:latin typeface="Cambria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39468176"/>
                  </a:ext>
                </a:extLst>
              </a:tr>
              <a:tr h="370330"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>
                          <a:effectLst/>
                        </a:rPr>
                        <a:t>屏東</a:t>
                      </a:r>
                      <a:endParaRPr lang="zh-TW" sz="2000">
                        <a:effectLst/>
                        <a:latin typeface="Cambria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>
                          <a:effectLst/>
                        </a:rPr>
                        <a:t>-</a:t>
                      </a:r>
                      <a:endParaRPr lang="zh-TW" sz="2000">
                        <a:effectLst/>
                        <a:latin typeface="Cambria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>
                          <a:effectLst/>
                        </a:rPr>
                        <a:t>92</a:t>
                      </a:r>
                      <a:endParaRPr lang="zh-TW" sz="2000">
                        <a:effectLst/>
                        <a:latin typeface="Cambria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 dirty="0">
                          <a:effectLst/>
                        </a:rPr>
                        <a:t>39</a:t>
                      </a:r>
                      <a:endParaRPr lang="zh-TW" sz="2000" dirty="0">
                        <a:effectLst/>
                        <a:latin typeface="Cambria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 dirty="0">
                          <a:effectLst/>
                        </a:rPr>
                        <a:t>19</a:t>
                      </a:r>
                      <a:endParaRPr lang="zh-TW" sz="2000" dirty="0">
                        <a:effectLst/>
                        <a:latin typeface="Cambria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-</a:t>
                      </a:r>
                      <a:endParaRPr lang="zh-TW" sz="2000" dirty="0"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 dirty="0">
                          <a:solidFill>
                            <a:srgbClr val="0000FF"/>
                          </a:solidFill>
                          <a:effectLst/>
                        </a:rPr>
                        <a:t>38</a:t>
                      </a:r>
                      <a:endParaRPr lang="zh-TW" sz="2000" dirty="0">
                        <a:solidFill>
                          <a:srgbClr val="0000FF"/>
                        </a:solidFill>
                        <a:effectLst/>
                        <a:latin typeface="Cambria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 dirty="0">
                          <a:solidFill>
                            <a:srgbClr val="0000FF"/>
                          </a:solidFill>
                          <a:effectLst/>
                        </a:rPr>
                        <a:t>17</a:t>
                      </a:r>
                      <a:endParaRPr lang="zh-TW" sz="2000" dirty="0">
                        <a:solidFill>
                          <a:srgbClr val="0000FF"/>
                        </a:solidFill>
                        <a:effectLst/>
                        <a:latin typeface="Cambria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24</a:t>
                      </a:r>
                      <a:endParaRPr lang="zh-TW" sz="2000" dirty="0"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00496867"/>
                  </a:ext>
                </a:extLst>
              </a:tr>
              <a:tr h="370330"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>
                          <a:effectLst/>
                        </a:rPr>
                        <a:t>花蓮</a:t>
                      </a:r>
                      <a:endParaRPr lang="zh-TW" sz="2000">
                        <a:effectLst/>
                        <a:latin typeface="Cambria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>
                          <a:effectLst/>
                        </a:rPr>
                        <a:t>13</a:t>
                      </a:r>
                      <a:endParaRPr lang="zh-TW" sz="2000">
                        <a:effectLst/>
                        <a:latin typeface="Cambria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>
                          <a:effectLst/>
                        </a:rPr>
                        <a:t>95</a:t>
                      </a:r>
                      <a:endParaRPr lang="zh-TW" sz="2000">
                        <a:effectLst/>
                        <a:latin typeface="Cambria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 dirty="0">
                          <a:effectLst/>
                        </a:rPr>
                        <a:t>25</a:t>
                      </a:r>
                      <a:endParaRPr lang="zh-TW" sz="2000" dirty="0">
                        <a:effectLst/>
                        <a:latin typeface="Cambria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 dirty="0">
                          <a:effectLst/>
                        </a:rPr>
                        <a:t>49</a:t>
                      </a:r>
                      <a:endParaRPr lang="zh-TW" sz="2000" dirty="0">
                        <a:effectLst/>
                        <a:latin typeface="Cambria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 dirty="0">
                          <a:effectLst/>
                        </a:rPr>
                        <a:t>7</a:t>
                      </a:r>
                      <a:endParaRPr lang="zh-TW" sz="2000" dirty="0">
                        <a:effectLst/>
                        <a:latin typeface="Cambria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 dirty="0">
                          <a:effectLst/>
                        </a:rPr>
                        <a:t>17</a:t>
                      </a:r>
                      <a:endParaRPr lang="zh-TW" sz="2000" dirty="0">
                        <a:effectLst/>
                        <a:latin typeface="Cambria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 dirty="0">
                          <a:effectLst/>
                        </a:rPr>
                        <a:t>9</a:t>
                      </a:r>
                      <a:endParaRPr lang="zh-TW" sz="2000" dirty="0">
                        <a:effectLst/>
                        <a:latin typeface="Cambria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 dirty="0">
                          <a:effectLst/>
                        </a:rPr>
                        <a:t>19</a:t>
                      </a:r>
                      <a:endParaRPr lang="zh-TW" sz="2000" dirty="0">
                        <a:effectLst/>
                        <a:latin typeface="Cambria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38663532"/>
                  </a:ext>
                </a:extLst>
              </a:tr>
              <a:tr h="370330"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>
                          <a:effectLst/>
                        </a:rPr>
                        <a:t>臺東</a:t>
                      </a:r>
                      <a:endParaRPr lang="zh-TW" sz="2000">
                        <a:effectLst/>
                        <a:latin typeface="Cambria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>
                          <a:effectLst/>
                        </a:rPr>
                        <a:t>-</a:t>
                      </a:r>
                      <a:endParaRPr lang="zh-TW" sz="2000">
                        <a:effectLst/>
                        <a:latin typeface="Cambria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>
                          <a:effectLst/>
                        </a:rPr>
                        <a:t>72</a:t>
                      </a:r>
                      <a:endParaRPr lang="zh-TW" sz="2000">
                        <a:effectLst/>
                        <a:latin typeface="Cambria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 dirty="0">
                          <a:effectLst/>
                        </a:rPr>
                        <a:t>24</a:t>
                      </a:r>
                      <a:endParaRPr lang="zh-TW" sz="2000" dirty="0">
                        <a:effectLst/>
                        <a:latin typeface="Cambria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 dirty="0">
                          <a:effectLst/>
                        </a:rPr>
                        <a:t>33</a:t>
                      </a:r>
                      <a:endParaRPr lang="zh-TW" sz="2000" dirty="0">
                        <a:effectLst/>
                        <a:latin typeface="Cambria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 dirty="0">
                          <a:effectLst/>
                        </a:rPr>
                        <a:t>-</a:t>
                      </a:r>
                      <a:endParaRPr lang="zh-TW" sz="2000" dirty="0">
                        <a:effectLst/>
                        <a:latin typeface="Cambria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 dirty="0">
                          <a:effectLst/>
                        </a:rPr>
                        <a:t>-</a:t>
                      </a:r>
                      <a:endParaRPr lang="zh-TW" sz="2000" dirty="0">
                        <a:effectLst/>
                        <a:latin typeface="Cambria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 dirty="0">
                          <a:effectLst/>
                        </a:rPr>
                        <a:t>4</a:t>
                      </a:r>
                      <a:endParaRPr lang="zh-TW" sz="2000" dirty="0">
                        <a:effectLst/>
                        <a:latin typeface="Cambria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 dirty="0">
                          <a:effectLst/>
                        </a:rPr>
                        <a:t>7</a:t>
                      </a:r>
                      <a:endParaRPr lang="zh-TW" sz="2000" dirty="0">
                        <a:effectLst/>
                        <a:latin typeface="Cambria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040163418"/>
                  </a:ext>
                </a:extLst>
              </a:tr>
              <a:tr h="370330"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>
                          <a:effectLst/>
                        </a:rPr>
                        <a:t>Total</a:t>
                      </a:r>
                      <a:endParaRPr lang="zh-TW" sz="2000">
                        <a:effectLst/>
                        <a:latin typeface="Cambria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>
                          <a:effectLst/>
                        </a:rPr>
                        <a:t>13</a:t>
                      </a:r>
                      <a:endParaRPr lang="zh-TW" sz="2000">
                        <a:effectLst/>
                        <a:latin typeface="Cambria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>
                          <a:effectLst/>
                        </a:rPr>
                        <a:t>518</a:t>
                      </a:r>
                      <a:endParaRPr lang="zh-TW" sz="2000">
                        <a:effectLst/>
                        <a:latin typeface="Cambria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 dirty="0">
                          <a:effectLst/>
                        </a:rPr>
                        <a:t>163</a:t>
                      </a:r>
                      <a:endParaRPr lang="zh-TW" sz="2000" dirty="0">
                        <a:effectLst/>
                        <a:latin typeface="Cambria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 dirty="0">
                          <a:effectLst/>
                        </a:rPr>
                        <a:t>313</a:t>
                      </a:r>
                      <a:endParaRPr lang="zh-TW" sz="2000" dirty="0">
                        <a:effectLst/>
                        <a:latin typeface="Cambria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>
                          <a:effectLst/>
                        </a:rPr>
                        <a:t>19</a:t>
                      </a:r>
                      <a:endParaRPr lang="zh-TW" sz="2000">
                        <a:effectLst/>
                        <a:latin typeface="Cambria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>
                          <a:effectLst/>
                        </a:rPr>
                        <a:t>152</a:t>
                      </a:r>
                      <a:endParaRPr lang="zh-TW" sz="2000">
                        <a:effectLst/>
                        <a:latin typeface="Cambria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 dirty="0">
                          <a:effectLst/>
                        </a:rPr>
                        <a:t>82</a:t>
                      </a:r>
                      <a:endParaRPr lang="zh-TW" sz="2000" dirty="0">
                        <a:effectLst/>
                        <a:latin typeface="Cambria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 dirty="0">
                          <a:effectLst/>
                        </a:rPr>
                        <a:t>179</a:t>
                      </a:r>
                      <a:endParaRPr lang="zh-TW" sz="2000" dirty="0">
                        <a:effectLst/>
                        <a:latin typeface="Cambria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0312206"/>
                  </a:ext>
                </a:extLst>
              </a:tr>
            </a:tbl>
          </a:graphicData>
        </a:graphic>
      </p:graphicFrame>
      <p:sp>
        <p:nvSpPr>
          <p:cNvPr id="5" name="文字方塊 4"/>
          <p:cNvSpPr txBox="1"/>
          <p:nvPr/>
        </p:nvSpPr>
        <p:spPr>
          <a:xfrm>
            <a:off x="663211" y="6124051"/>
            <a:ext cx="42584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dirty="0" smtClean="0"/>
              <a:t>同一筆資料會有</a:t>
            </a:r>
            <a:r>
              <a:rPr lang="en-US" altLang="zh-TW" sz="1400" dirty="0" smtClean="0"/>
              <a:t>1</a:t>
            </a:r>
            <a:r>
              <a:rPr lang="zh-TW" altLang="en-US" sz="1400" dirty="0" smtClean="0"/>
              <a:t>種以上的疏失類型。</a:t>
            </a:r>
            <a:endParaRPr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064749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/>
          <p:cNvPicPr/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961185" y="1259632"/>
            <a:ext cx="3182815" cy="5418909"/>
          </a:xfrm>
          <a:prstGeom prst="rect">
            <a:avLst/>
          </a:prstGeom>
        </p:spPr>
      </p:pic>
      <p:graphicFrame>
        <p:nvGraphicFramePr>
          <p:cNvPr id="243" name="Google Shape;243;p19"/>
          <p:cNvGraphicFramePr/>
          <p:nvPr/>
        </p:nvGraphicFramePr>
        <p:xfrm>
          <a:off x="556383" y="1341803"/>
          <a:ext cx="5544650" cy="4752650"/>
        </p:xfrm>
        <a:graphic>
          <a:graphicData uri="http://schemas.openxmlformats.org/drawingml/2006/table">
            <a:tbl>
              <a:tblPr firstRow="1" firstCol="1" bandRow="1">
                <a:noFill/>
              </a:tblPr>
              <a:tblGrid>
                <a:gridCol w="831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8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6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64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6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921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36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6269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林管處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17775" marR="17775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樣點數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17775" marR="17775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猴群數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17775" marR="17775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相對密度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(群/樣點)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17775" marR="17775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575">
                <a:tc v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Mean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17775" marR="17775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se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17775" marR="17775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Mean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17775" marR="17775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se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17775" marR="17775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Mean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17775" marR="17775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se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17775" marR="17775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5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kern="1200" dirty="0">
                          <a:solidFill>
                            <a:schemeClr val="tx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羅東</a:t>
                      </a:r>
                      <a:endParaRPr sz="1800" kern="1200" dirty="0">
                        <a:solidFill>
                          <a:schemeClr val="tx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17775" marR="17775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Microsoft JhengHei"/>
                          <a:ea typeface="Microsoft JhengHei"/>
                          <a:cs typeface="Microsoft JhengHei"/>
                        </a:rPr>
                        <a:t>244</a:t>
                      </a:r>
                    </a:p>
                  </a:txBody>
                  <a:tcPr marL="7620" marR="7620" marT="762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kern="1200">
                          <a:solidFill>
                            <a:schemeClr val="tx1"/>
                          </a:solidFill>
                          <a:latin typeface="Microsoft JhengHei"/>
                          <a:ea typeface="Microsoft JhengHei"/>
                          <a:cs typeface="Microsoft JhengHei"/>
                        </a:rPr>
                        <a:t>2</a:t>
                      </a:r>
                    </a:p>
                  </a:txBody>
                  <a:tcPr marL="7620" marR="7620" marT="762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kern="1200">
                          <a:solidFill>
                            <a:schemeClr val="tx1"/>
                          </a:solidFill>
                          <a:latin typeface="Microsoft JhengHei"/>
                          <a:ea typeface="Microsoft JhengHei"/>
                          <a:cs typeface="Microsoft JhengHei"/>
                        </a:rPr>
                        <a:t>7.5</a:t>
                      </a:r>
                    </a:p>
                  </a:txBody>
                  <a:tcPr marL="7620" marR="7620" marT="762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kern="1200">
                          <a:solidFill>
                            <a:schemeClr val="tx1"/>
                          </a:solidFill>
                          <a:latin typeface="Microsoft JhengHei"/>
                          <a:ea typeface="Microsoft JhengHei"/>
                          <a:cs typeface="Microsoft JhengHei"/>
                        </a:rPr>
                        <a:t>0.5</a:t>
                      </a:r>
                    </a:p>
                  </a:txBody>
                  <a:tcPr marL="7620" marR="7620" marT="762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Microsoft JhengHei"/>
                          <a:ea typeface="Microsoft JhengHei"/>
                          <a:cs typeface="Microsoft JhengHei"/>
                        </a:rPr>
                        <a:t>0.031</a:t>
                      </a:r>
                    </a:p>
                  </a:txBody>
                  <a:tcPr marL="7620" marR="7620" marT="762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kern="1200">
                          <a:solidFill>
                            <a:schemeClr val="tx1"/>
                          </a:solidFill>
                          <a:latin typeface="Microsoft JhengHei"/>
                          <a:ea typeface="Microsoft JhengHei"/>
                          <a:cs typeface="Microsoft JhengHei"/>
                        </a:rPr>
                        <a:t>0.002</a:t>
                      </a:r>
                    </a:p>
                  </a:txBody>
                  <a:tcPr marL="7620" marR="7620" marT="762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25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kern="1200" dirty="0">
                          <a:solidFill>
                            <a:srgbClr val="0000FF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新竹</a:t>
                      </a:r>
                      <a:endParaRPr sz="1800" kern="1200" dirty="0">
                        <a:solidFill>
                          <a:srgbClr val="0000FF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17775" marR="17775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Microsoft JhengHei"/>
                          <a:ea typeface="Microsoft JhengHei"/>
                          <a:cs typeface="Microsoft JhengHei"/>
                        </a:rPr>
                        <a:t>310</a:t>
                      </a:r>
                    </a:p>
                  </a:txBody>
                  <a:tcPr marL="7620" marR="7620" marT="762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Microsoft JhengHei"/>
                          <a:ea typeface="Microsoft JhengHei"/>
                          <a:cs typeface="Microsoft JhengHei"/>
                        </a:rPr>
                        <a:t>3</a:t>
                      </a:r>
                    </a:p>
                  </a:txBody>
                  <a:tcPr marL="7620" marR="7620" marT="762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kern="1200">
                          <a:solidFill>
                            <a:schemeClr val="tx1"/>
                          </a:solidFill>
                          <a:latin typeface="Microsoft JhengHei"/>
                          <a:ea typeface="Microsoft JhengHei"/>
                          <a:cs typeface="Microsoft JhengHei"/>
                        </a:rPr>
                        <a:t>1.5</a:t>
                      </a:r>
                    </a:p>
                  </a:txBody>
                  <a:tcPr marL="7620" marR="7620" marT="762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kern="1200">
                          <a:solidFill>
                            <a:schemeClr val="tx1"/>
                          </a:solidFill>
                          <a:latin typeface="Microsoft JhengHei"/>
                          <a:ea typeface="Microsoft JhengHei"/>
                          <a:cs typeface="Microsoft JhengHei"/>
                        </a:rPr>
                        <a:t>0.5</a:t>
                      </a:r>
                    </a:p>
                  </a:txBody>
                  <a:tcPr marL="7620" marR="7620" marT="762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kern="1200" dirty="0">
                          <a:solidFill>
                            <a:srgbClr val="0000FF"/>
                          </a:solidFill>
                          <a:latin typeface="Microsoft JhengHei"/>
                          <a:ea typeface="Microsoft JhengHei"/>
                          <a:cs typeface="Microsoft JhengHei"/>
                        </a:rPr>
                        <a:t>0.005</a:t>
                      </a:r>
                    </a:p>
                  </a:txBody>
                  <a:tcPr marL="7620" marR="7620" marT="762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kern="1200">
                          <a:solidFill>
                            <a:schemeClr val="tx1"/>
                          </a:solidFill>
                          <a:latin typeface="Microsoft JhengHei"/>
                          <a:ea typeface="Microsoft JhengHei"/>
                          <a:cs typeface="Microsoft JhengHei"/>
                        </a:rPr>
                        <a:t>0.002</a:t>
                      </a:r>
                    </a:p>
                  </a:txBody>
                  <a:tcPr marL="7620" marR="7620" marT="762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25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kern="1200" dirty="0">
                          <a:solidFill>
                            <a:srgbClr val="0000FF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東勢</a:t>
                      </a:r>
                      <a:endParaRPr sz="1800" kern="1200" dirty="0">
                        <a:solidFill>
                          <a:srgbClr val="0000FF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17775" marR="17775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kern="1200">
                          <a:solidFill>
                            <a:schemeClr val="tx1"/>
                          </a:solidFill>
                          <a:latin typeface="Microsoft JhengHei"/>
                          <a:ea typeface="Microsoft JhengHei"/>
                          <a:cs typeface="Microsoft JhengHei"/>
                        </a:rPr>
                        <a:t>285.5</a:t>
                      </a:r>
                    </a:p>
                  </a:txBody>
                  <a:tcPr marL="7620" marR="7620" marT="762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Microsoft JhengHei"/>
                          <a:ea typeface="Microsoft JhengHei"/>
                          <a:cs typeface="Microsoft JhengHei"/>
                        </a:rPr>
                        <a:t>12.5</a:t>
                      </a:r>
                    </a:p>
                  </a:txBody>
                  <a:tcPr marL="7620" marR="7620" marT="762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kern="1200">
                          <a:solidFill>
                            <a:schemeClr val="tx1"/>
                          </a:solidFill>
                          <a:latin typeface="Microsoft JhengHei"/>
                          <a:ea typeface="Microsoft JhengHei"/>
                          <a:cs typeface="Microsoft JhengHei"/>
                        </a:rPr>
                        <a:t>2.5</a:t>
                      </a:r>
                    </a:p>
                  </a:txBody>
                  <a:tcPr marL="7620" marR="7620" marT="762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kern="1200">
                          <a:solidFill>
                            <a:schemeClr val="tx1"/>
                          </a:solidFill>
                          <a:latin typeface="Microsoft JhengHei"/>
                          <a:ea typeface="Microsoft JhengHei"/>
                          <a:cs typeface="Microsoft JhengHei"/>
                        </a:rPr>
                        <a:t>0.5</a:t>
                      </a:r>
                    </a:p>
                  </a:txBody>
                  <a:tcPr marL="7620" marR="7620" marT="762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kern="1200" dirty="0">
                          <a:solidFill>
                            <a:srgbClr val="0000FF"/>
                          </a:solidFill>
                          <a:latin typeface="Microsoft JhengHei"/>
                          <a:ea typeface="Microsoft JhengHei"/>
                          <a:cs typeface="Microsoft JhengHei"/>
                        </a:rPr>
                        <a:t>0.009</a:t>
                      </a:r>
                    </a:p>
                  </a:txBody>
                  <a:tcPr marL="7620" marR="7620" marT="762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kern="1200">
                          <a:solidFill>
                            <a:schemeClr val="tx1"/>
                          </a:solidFill>
                          <a:latin typeface="Microsoft JhengHei"/>
                          <a:ea typeface="Microsoft JhengHei"/>
                          <a:cs typeface="Microsoft JhengHei"/>
                        </a:rPr>
                        <a:t>0.002</a:t>
                      </a:r>
                    </a:p>
                  </a:txBody>
                  <a:tcPr marL="7620" marR="7620" marT="762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25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kern="1200" dirty="0">
                          <a:solidFill>
                            <a:schemeClr val="tx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南投</a:t>
                      </a:r>
                      <a:endParaRPr sz="1800" kern="1200" dirty="0">
                        <a:solidFill>
                          <a:schemeClr val="tx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17775" marR="17775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kern="1200">
                          <a:solidFill>
                            <a:schemeClr val="tx1"/>
                          </a:solidFill>
                          <a:latin typeface="Microsoft JhengHei"/>
                          <a:ea typeface="Microsoft JhengHei"/>
                          <a:cs typeface="Microsoft JhengHei"/>
                        </a:rPr>
                        <a:t>245</a:t>
                      </a:r>
                    </a:p>
                  </a:txBody>
                  <a:tcPr marL="7620" marR="7620" marT="762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Microsoft JhengHei"/>
                          <a:ea typeface="Microsoft JhengHei"/>
                          <a:cs typeface="Microsoft JhengHei"/>
                        </a:rPr>
                        <a:t>26</a:t>
                      </a:r>
                    </a:p>
                  </a:txBody>
                  <a:tcPr marL="7620" marR="7620" marT="762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Microsoft JhengHei"/>
                          <a:ea typeface="Microsoft JhengHei"/>
                          <a:cs typeface="Microsoft JhengHei"/>
                        </a:rPr>
                        <a:t>5.5</a:t>
                      </a:r>
                    </a:p>
                  </a:txBody>
                  <a:tcPr marL="7620" marR="7620" marT="762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Microsoft JhengHei"/>
                          <a:ea typeface="Microsoft JhengHei"/>
                          <a:cs typeface="Microsoft JhengHei"/>
                        </a:rPr>
                        <a:t>1.5</a:t>
                      </a:r>
                    </a:p>
                  </a:txBody>
                  <a:tcPr marL="7620" marR="7620" marT="762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Microsoft JhengHei"/>
                          <a:ea typeface="Microsoft JhengHei"/>
                          <a:cs typeface="Microsoft JhengHei"/>
                        </a:rPr>
                        <a:t>0.022</a:t>
                      </a:r>
                    </a:p>
                  </a:txBody>
                  <a:tcPr marL="7620" marR="7620" marT="762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kern="1200">
                          <a:solidFill>
                            <a:schemeClr val="tx1"/>
                          </a:solidFill>
                          <a:latin typeface="Microsoft JhengHei"/>
                          <a:ea typeface="Microsoft JhengHei"/>
                          <a:cs typeface="Microsoft JhengHei"/>
                        </a:rPr>
                        <a:t>0.004</a:t>
                      </a:r>
                    </a:p>
                  </a:txBody>
                  <a:tcPr marL="7620" marR="7620" marT="762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25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kern="1200" dirty="0">
                          <a:solidFill>
                            <a:schemeClr val="tx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嘉義</a:t>
                      </a:r>
                      <a:endParaRPr sz="1800" kern="1200" dirty="0">
                        <a:solidFill>
                          <a:schemeClr val="tx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17775" marR="17775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kern="1200">
                          <a:solidFill>
                            <a:schemeClr val="tx1"/>
                          </a:solidFill>
                          <a:latin typeface="Microsoft JhengHei"/>
                          <a:ea typeface="Microsoft JhengHei"/>
                          <a:cs typeface="Microsoft JhengHei"/>
                        </a:rPr>
                        <a:t>262</a:t>
                      </a:r>
                    </a:p>
                  </a:txBody>
                  <a:tcPr marL="7620" marR="7620" marT="762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kern="1200">
                          <a:solidFill>
                            <a:schemeClr val="tx1"/>
                          </a:solidFill>
                          <a:latin typeface="Microsoft JhengHei"/>
                          <a:ea typeface="Microsoft JhengHei"/>
                          <a:cs typeface="Microsoft JhengHei"/>
                        </a:rPr>
                        <a:t>0</a:t>
                      </a:r>
                    </a:p>
                  </a:txBody>
                  <a:tcPr marL="7620" marR="7620" marT="762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Microsoft JhengHei"/>
                          <a:ea typeface="Microsoft JhengHei"/>
                          <a:cs typeface="Microsoft JhengHei"/>
                        </a:rPr>
                        <a:t>14.5</a:t>
                      </a:r>
                    </a:p>
                  </a:txBody>
                  <a:tcPr marL="7620" marR="7620" marT="762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kern="1200">
                          <a:solidFill>
                            <a:schemeClr val="tx1"/>
                          </a:solidFill>
                          <a:latin typeface="Microsoft JhengHei"/>
                          <a:ea typeface="Microsoft JhengHei"/>
                          <a:cs typeface="Microsoft JhengHei"/>
                        </a:rPr>
                        <a:t>2.5</a:t>
                      </a:r>
                    </a:p>
                  </a:txBody>
                  <a:tcPr marL="7620" marR="7620" marT="762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Microsoft JhengHei"/>
                          <a:ea typeface="Microsoft JhengHei"/>
                          <a:cs typeface="Microsoft JhengHei"/>
                        </a:rPr>
                        <a:t>0.055</a:t>
                      </a:r>
                    </a:p>
                  </a:txBody>
                  <a:tcPr marL="7620" marR="7620" marT="762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kern="1200">
                          <a:solidFill>
                            <a:schemeClr val="tx1"/>
                          </a:solidFill>
                          <a:latin typeface="Microsoft JhengHei"/>
                          <a:ea typeface="Microsoft JhengHei"/>
                          <a:cs typeface="Microsoft JhengHei"/>
                        </a:rPr>
                        <a:t>0.01</a:t>
                      </a:r>
                    </a:p>
                  </a:txBody>
                  <a:tcPr marL="7620" marR="7620" marT="762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125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kern="1200" dirty="0">
                          <a:solidFill>
                            <a:schemeClr val="tx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屏東</a:t>
                      </a:r>
                      <a:endParaRPr sz="1800" kern="1200" dirty="0">
                        <a:solidFill>
                          <a:schemeClr val="tx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17775" marR="17775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Microsoft JhengHei"/>
                          <a:ea typeface="Microsoft JhengHei"/>
                          <a:cs typeface="Microsoft JhengHei"/>
                        </a:rPr>
                        <a:t>245.5</a:t>
                      </a:r>
                    </a:p>
                  </a:txBody>
                  <a:tcPr marL="7620" marR="7620" marT="762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Microsoft JhengHei"/>
                          <a:ea typeface="Microsoft JhengHei"/>
                          <a:cs typeface="Microsoft JhengHei"/>
                        </a:rPr>
                        <a:t>4.5</a:t>
                      </a:r>
                    </a:p>
                  </a:txBody>
                  <a:tcPr marL="7620" marR="7620" marT="762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Microsoft JhengHei"/>
                          <a:ea typeface="Microsoft JhengHei"/>
                          <a:cs typeface="Microsoft JhengHei"/>
                        </a:rPr>
                        <a:t>15</a:t>
                      </a:r>
                    </a:p>
                  </a:txBody>
                  <a:tcPr marL="7620" marR="7620" marT="762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Microsoft JhengHei"/>
                          <a:ea typeface="Microsoft JhengHei"/>
                          <a:cs typeface="Microsoft JhengHei"/>
                        </a:rPr>
                        <a:t>1</a:t>
                      </a:r>
                    </a:p>
                  </a:txBody>
                  <a:tcPr marL="7620" marR="7620" marT="762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kern="1200">
                          <a:solidFill>
                            <a:schemeClr val="tx1"/>
                          </a:solidFill>
                          <a:latin typeface="Microsoft JhengHei"/>
                          <a:ea typeface="Microsoft JhengHei"/>
                          <a:cs typeface="Microsoft JhengHei"/>
                        </a:rPr>
                        <a:t>0.061</a:t>
                      </a:r>
                    </a:p>
                  </a:txBody>
                  <a:tcPr marL="7620" marR="7620" marT="762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kern="1200">
                          <a:solidFill>
                            <a:schemeClr val="tx1"/>
                          </a:solidFill>
                          <a:latin typeface="Microsoft JhengHei"/>
                          <a:ea typeface="Microsoft JhengHei"/>
                          <a:cs typeface="Microsoft JhengHei"/>
                        </a:rPr>
                        <a:t>0.003</a:t>
                      </a:r>
                    </a:p>
                  </a:txBody>
                  <a:tcPr marL="7620" marR="7620" marT="762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125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kern="1200" dirty="0">
                          <a:solidFill>
                            <a:schemeClr val="tx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花蓮</a:t>
                      </a:r>
                      <a:endParaRPr sz="1800" kern="1200" dirty="0">
                        <a:solidFill>
                          <a:schemeClr val="tx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17775" marR="17775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kern="1200">
                          <a:solidFill>
                            <a:schemeClr val="tx1"/>
                          </a:solidFill>
                          <a:latin typeface="Microsoft JhengHei"/>
                          <a:ea typeface="Microsoft JhengHei"/>
                          <a:cs typeface="Microsoft JhengHei"/>
                        </a:rPr>
                        <a:t>236</a:t>
                      </a:r>
                    </a:p>
                  </a:txBody>
                  <a:tcPr marL="7620" marR="7620" marT="762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kern="1200">
                          <a:solidFill>
                            <a:schemeClr val="tx1"/>
                          </a:solidFill>
                          <a:latin typeface="Microsoft JhengHei"/>
                          <a:ea typeface="Microsoft JhengHei"/>
                          <a:cs typeface="Microsoft JhengHei"/>
                        </a:rPr>
                        <a:t>3</a:t>
                      </a:r>
                    </a:p>
                  </a:txBody>
                  <a:tcPr marL="7620" marR="7620" marT="762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kern="1200">
                          <a:solidFill>
                            <a:schemeClr val="tx1"/>
                          </a:solidFill>
                          <a:latin typeface="Microsoft JhengHei"/>
                          <a:ea typeface="Microsoft JhengHei"/>
                          <a:cs typeface="Microsoft JhengHei"/>
                        </a:rPr>
                        <a:t>14</a:t>
                      </a:r>
                    </a:p>
                  </a:txBody>
                  <a:tcPr marL="7620" marR="7620" marT="762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Microsoft JhengHei"/>
                          <a:ea typeface="Microsoft JhengHei"/>
                          <a:cs typeface="Microsoft JhengHei"/>
                        </a:rPr>
                        <a:t>3</a:t>
                      </a:r>
                    </a:p>
                  </a:txBody>
                  <a:tcPr marL="7620" marR="7620" marT="762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Microsoft JhengHei"/>
                          <a:ea typeface="Microsoft JhengHei"/>
                          <a:cs typeface="Microsoft JhengHei"/>
                        </a:rPr>
                        <a:t>0.059</a:t>
                      </a:r>
                    </a:p>
                  </a:txBody>
                  <a:tcPr marL="7620" marR="7620" marT="762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Microsoft JhengHei"/>
                          <a:ea typeface="Microsoft JhengHei"/>
                          <a:cs typeface="Microsoft JhengHei"/>
                        </a:rPr>
                        <a:t>0.012</a:t>
                      </a:r>
                    </a:p>
                  </a:txBody>
                  <a:tcPr marL="7620" marR="7620" marT="762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125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kern="1200" dirty="0">
                          <a:solidFill>
                            <a:schemeClr val="tx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臺東</a:t>
                      </a:r>
                      <a:endParaRPr sz="1800" kern="1200" dirty="0">
                        <a:solidFill>
                          <a:schemeClr val="tx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17775" marR="17775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Microsoft JhengHei"/>
                          <a:ea typeface="Microsoft JhengHei"/>
                          <a:cs typeface="Microsoft JhengHei"/>
                        </a:rPr>
                        <a:t>307</a:t>
                      </a:r>
                    </a:p>
                  </a:txBody>
                  <a:tcPr marL="7620" marR="7620" marT="762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Microsoft JhengHei"/>
                          <a:ea typeface="Microsoft JhengHei"/>
                          <a:cs typeface="Microsoft JhengHei"/>
                        </a:rPr>
                        <a:t>1</a:t>
                      </a:r>
                    </a:p>
                  </a:txBody>
                  <a:tcPr marL="7620" marR="7620" marT="762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Microsoft JhengHei"/>
                          <a:ea typeface="Microsoft JhengHei"/>
                          <a:cs typeface="Microsoft JhengHei"/>
                        </a:rPr>
                        <a:t>29</a:t>
                      </a:r>
                    </a:p>
                  </a:txBody>
                  <a:tcPr marL="7620" marR="7620" marT="762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Microsoft JhengHei"/>
                          <a:ea typeface="Microsoft JhengHei"/>
                          <a:cs typeface="Microsoft JhengHei"/>
                        </a:rPr>
                        <a:t>4</a:t>
                      </a:r>
                    </a:p>
                  </a:txBody>
                  <a:tcPr marL="7620" marR="7620" marT="762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Microsoft JhengHei"/>
                          <a:ea typeface="Microsoft JhengHei"/>
                          <a:cs typeface="Microsoft JhengHei"/>
                        </a:rPr>
                        <a:t>0.094</a:t>
                      </a:r>
                    </a:p>
                  </a:txBody>
                  <a:tcPr marL="7620" marR="7620" marT="762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Microsoft JhengHei"/>
                          <a:ea typeface="Microsoft JhengHei"/>
                          <a:cs typeface="Microsoft JhengHei"/>
                        </a:rPr>
                        <a:t>0.013</a:t>
                      </a:r>
                    </a:p>
                  </a:txBody>
                  <a:tcPr marL="7620" marR="7620" marT="762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125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Total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17775" marR="17775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Microsoft JhengHei"/>
                          <a:ea typeface="Microsoft JhengHei"/>
                          <a:cs typeface="Microsoft JhengHei"/>
                        </a:rPr>
                        <a:t>2,135.0</a:t>
                      </a:r>
                    </a:p>
                  </a:txBody>
                  <a:tcPr marL="7620" marR="7620" marT="762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Microsoft JhengHei"/>
                          <a:ea typeface="Microsoft JhengHei"/>
                          <a:cs typeface="Microsoft JhengHei"/>
                        </a:rPr>
                        <a:t>33</a:t>
                      </a:r>
                    </a:p>
                  </a:txBody>
                  <a:tcPr marL="7620" marR="7620" marT="762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Microsoft JhengHei"/>
                          <a:ea typeface="Microsoft JhengHei"/>
                          <a:cs typeface="Microsoft JhengHei"/>
                        </a:rPr>
                        <a:t>89.5</a:t>
                      </a:r>
                    </a:p>
                  </a:txBody>
                  <a:tcPr marL="7620" marR="7620" marT="762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Microsoft JhengHei"/>
                          <a:ea typeface="Microsoft JhengHei"/>
                          <a:cs typeface="Microsoft JhengHei"/>
                        </a:rPr>
                        <a:t>2.5</a:t>
                      </a:r>
                    </a:p>
                  </a:txBody>
                  <a:tcPr marL="7620" marR="7620" marT="762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Microsoft JhengHei"/>
                          <a:ea typeface="Microsoft JhengHei"/>
                          <a:cs typeface="Microsoft JhengHei"/>
                        </a:rPr>
                        <a:t>0.042</a:t>
                      </a:r>
                    </a:p>
                  </a:txBody>
                  <a:tcPr marL="7620" marR="7620" marT="762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Microsoft JhengHei"/>
                          <a:ea typeface="Microsoft JhengHei"/>
                          <a:cs typeface="Microsoft JhengHei"/>
                        </a:rPr>
                        <a:t>0.001</a:t>
                      </a:r>
                    </a:p>
                  </a:txBody>
                  <a:tcPr marL="7620" marR="7620" marT="762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244" name="Google Shape;244;p19"/>
          <p:cNvSpPr txBox="1">
            <a:spLocks noGrp="1"/>
          </p:cNvSpPr>
          <p:nvPr>
            <p:ph type="title"/>
          </p:nvPr>
        </p:nvSpPr>
        <p:spPr>
          <a:xfrm>
            <a:off x="1331640" y="116632"/>
            <a:ext cx="7306936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404F21"/>
              </a:buClr>
              <a:buSzPts val="4000"/>
              <a:buFont typeface="Microsoft JhengHei"/>
              <a:buNone/>
            </a:pPr>
            <a:r>
              <a:rPr lang="zh-TW" sz="4000" dirty="0" smtClean="0">
                <a:solidFill>
                  <a:srgbClr val="404F2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202</a:t>
            </a:r>
            <a:r>
              <a:rPr lang="en-US" altLang="zh-TW" sz="4000" dirty="0" smtClean="0">
                <a:solidFill>
                  <a:srgbClr val="404F2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1</a:t>
            </a:r>
            <a:r>
              <a:rPr lang="zh-TW" sz="4000" dirty="0" smtClean="0">
                <a:solidFill>
                  <a:srgbClr val="404F2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年</a:t>
            </a:r>
            <a:r>
              <a:rPr lang="zh-TW" sz="4000" dirty="0">
                <a:solidFill>
                  <a:srgbClr val="404F2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在各林管處的分布</a:t>
            </a:r>
            <a:endParaRPr sz="4000" dirty="0"/>
          </a:p>
        </p:txBody>
      </p:sp>
      <p:grpSp>
        <p:nvGrpSpPr>
          <p:cNvPr id="245" name="Google Shape;245;p19"/>
          <p:cNvGrpSpPr/>
          <p:nvPr/>
        </p:nvGrpSpPr>
        <p:grpSpPr>
          <a:xfrm>
            <a:off x="7701480" y="5579783"/>
            <a:ext cx="1328283" cy="697550"/>
            <a:chOff x="7815717" y="4396926"/>
            <a:chExt cx="1328283" cy="697550"/>
          </a:xfrm>
        </p:grpSpPr>
        <p:sp>
          <p:nvSpPr>
            <p:cNvPr id="246" name="Google Shape;246;p19"/>
            <p:cNvSpPr/>
            <p:nvPr/>
          </p:nvSpPr>
          <p:spPr>
            <a:xfrm>
              <a:off x="8028105" y="4396926"/>
              <a:ext cx="646331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800" dirty="0">
                  <a:solidFill>
                    <a:schemeClr val="dk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猴群</a:t>
              </a:r>
              <a:endParaRPr sz="18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pic>
          <p:nvPicPr>
            <p:cNvPr id="247" name="Google Shape;247;p19"/>
            <p:cNvPicPr preferRelativeResize="0"/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alphaModFix/>
            </a:blip>
            <a:srcRect/>
            <a:stretch/>
          </p:blipFill>
          <p:spPr>
            <a:xfrm>
              <a:off x="7815717" y="4473579"/>
              <a:ext cx="216024" cy="2160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8" name="Google Shape;248;p19"/>
            <p:cNvSpPr/>
            <p:nvPr/>
          </p:nvSpPr>
          <p:spPr>
            <a:xfrm>
              <a:off x="8036004" y="4725144"/>
              <a:ext cx="1107996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800" dirty="0">
                  <a:solidFill>
                    <a:schemeClr val="dk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沒有猴群</a:t>
              </a:r>
              <a:endParaRPr sz="18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pic>
          <p:nvPicPr>
            <p:cNvPr id="249" name="Google Shape;249;p19"/>
            <p:cNvPicPr preferRelativeResize="0"/>
            <p:nvPr/>
          </p:nvPicPr>
          <p:blipFill rotWithShape="1"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alphaModFix/>
            </a:blip>
            <a:srcRect/>
            <a:stretch/>
          </p:blipFill>
          <p:spPr>
            <a:xfrm>
              <a:off x="7839909" y="4825990"/>
              <a:ext cx="167640" cy="167640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93230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6"/>
          <p:cNvSpPr txBox="1">
            <a:spLocks noGrp="1"/>
          </p:cNvSpPr>
          <p:nvPr>
            <p:ph type="title"/>
          </p:nvPr>
        </p:nvSpPr>
        <p:spPr>
          <a:xfrm>
            <a:off x="1331640" y="116632"/>
            <a:ext cx="7689923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404F21"/>
              </a:buClr>
              <a:buSzPts val="4000"/>
              <a:buFont typeface="Microsoft JhengHei"/>
              <a:buNone/>
            </a:pPr>
            <a:r>
              <a:rPr lang="zh-TW" sz="4000">
                <a:solidFill>
                  <a:srgbClr val="404F2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影響獼猴分布因子-</a:t>
            </a:r>
            <a:r>
              <a:rPr lang="zh-TW" sz="4000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模式選擇</a:t>
            </a:r>
            <a:endParaRPr sz="4000"/>
          </a:p>
        </p:txBody>
      </p:sp>
      <p:graphicFrame>
        <p:nvGraphicFramePr>
          <p:cNvPr id="218" name="Google Shape;218;p16"/>
          <p:cNvGraphicFramePr/>
          <p:nvPr>
            <p:extLst>
              <p:ext uri="{D42A27DB-BD31-4B8C-83A1-F6EECF244321}">
                <p14:modId xmlns:p14="http://schemas.microsoft.com/office/powerpoint/2010/main" val="628357823"/>
              </p:ext>
            </p:extLst>
          </p:nvPr>
        </p:nvGraphicFramePr>
        <p:xfrm>
          <a:off x="547458" y="2559383"/>
          <a:ext cx="8713002" cy="1020826"/>
        </p:xfrm>
        <a:graphic>
          <a:graphicData uri="http://schemas.openxmlformats.org/drawingml/2006/table">
            <a:tbl>
              <a:tblPr firstRow="1" firstCol="1" bandRow="1">
                <a:noFill/>
              </a:tblPr>
              <a:tblGrid>
                <a:gridCol w="10101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35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09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3094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027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73042">
                  <a:extLst>
                    <a:ext uri="{9D8B030D-6E8A-4147-A177-3AD203B41FA5}">
                      <a16:colId xmlns:a16="http://schemas.microsoft.com/office/drawing/2014/main" val="3639567550"/>
                    </a:ext>
                  </a:extLst>
                </a:gridCol>
                <a:gridCol w="108440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6048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1593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6078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205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u="none" strike="noStrike" cap="non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Intercept</a:t>
                      </a:r>
                      <a:endParaRPr sz="1800" u="none" strike="noStrike" cap="none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17775" marR="17775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u="none" strike="noStrike" cap="non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海拔</a:t>
                      </a:r>
                      <a:endParaRPr sz="1800" u="none" strike="noStrike" cap="none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17775" marR="17775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u="none" strike="noStrike" cap="non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調查日</a:t>
                      </a:r>
                      <a:endParaRPr sz="1800" u="none" strike="noStrike" cap="none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17775" marR="17775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u="none" strike="noStrike" cap="non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林管處</a:t>
                      </a:r>
                      <a:endParaRPr sz="1800" u="none" strike="noStrike" cap="none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17775" marR="17775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u="none" strike="noStrike" cap="non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森林類型</a:t>
                      </a:r>
                      <a:endParaRPr sz="1800" u="none" strike="noStrike" cap="none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17775" marR="17775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altLang="en-US" sz="1800" u="none" strike="noStrike" cap="none" dirty="0" smtClean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年</a:t>
                      </a:r>
                      <a:endParaRPr sz="1800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17775" marR="17775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Log-</a:t>
                      </a:r>
                      <a:endParaRPr sz="1600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  <a:p>
                      <a:pPr marL="0" marR="0" lvl="0" indent="0" algn="ctr" rtl="0">
                        <a:lnSpc>
                          <a:spcPct val="11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likelihood</a:t>
                      </a:r>
                      <a:endParaRPr sz="1600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17775" marR="17775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u="none" strike="noStrike" cap="non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AIC</a:t>
                      </a:r>
                      <a:r>
                        <a:rPr lang="zh-TW" sz="1800" i="1" u="none" strike="noStrike" cap="non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c</a:t>
                      </a:r>
                      <a:endParaRPr sz="1800" u="none" strike="noStrike" cap="none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17775" marR="17775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i="1" u="none" strike="noStrike" cap="none" dirty="0">
                          <a:solidFill>
                            <a:srgbClr val="01010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Δ</a:t>
                      </a:r>
                      <a:r>
                        <a:rPr lang="zh-TW" sz="1800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AIC</a:t>
                      </a:r>
                      <a:r>
                        <a:rPr lang="zh-TW" sz="1800" i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c</a:t>
                      </a:r>
                      <a:endParaRPr sz="1800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17775" marR="17775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i="1" u="none" strike="noStrike" cap="non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ωi</a:t>
                      </a:r>
                      <a:r>
                        <a:rPr lang="zh-TW" sz="1800" u="none" strike="noStrike" cap="non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 </a:t>
                      </a:r>
                      <a:endParaRPr sz="1800" u="none" strike="noStrike" cap="none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17775" marR="17775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575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-3.291</a:t>
                      </a:r>
                      <a:endParaRPr lang="zh-TW" sz="1600" b="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endParaRPr lang="zh-TW" sz="1600" b="0" kern="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endParaRPr lang="zh-TW" sz="1600" b="0" kern="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+</a:t>
                      </a:r>
                      <a:endParaRPr lang="zh-TW" sz="1600" b="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endParaRPr lang="zh-TW" sz="1600" b="0" kern="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-0.3565</a:t>
                      </a:r>
                      <a:endParaRPr lang="zh-TW" sz="1600" b="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10</a:t>
                      </a:r>
                      <a:endParaRPr lang="zh-TW" sz="1600" b="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-1370.19</a:t>
                      </a:r>
                      <a:endParaRPr lang="zh-TW" sz="1600" b="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2760.4</a:t>
                      </a:r>
                      <a:endParaRPr lang="zh-TW" sz="1600" b="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0.00</a:t>
                      </a:r>
                      <a:endParaRPr lang="zh-TW" sz="1600" b="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575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-3.301</a:t>
                      </a:r>
                      <a:endParaRPr lang="zh-TW" sz="1600" b="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endParaRPr lang="zh-TW" sz="1600" b="0" kern="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0.03019</a:t>
                      </a:r>
                      <a:endParaRPr lang="zh-TW" sz="1600" b="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+</a:t>
                      </a:r>
                      <a:endParaRPr lang="zh-TW" sz="1600" b="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endParaRPr lang="zh-TW" sz="1600" b="0" kern="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-0.3498</a:t>
                      </a:r>
                      <a:endParaRPr lang="zh-TW" sz="1600" b="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11</a:t>
                      </a:r>
                      <a:endParaRPr lang="zh-TW" sz="1600" b="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-1370.06</a:t>
                      </a:r>
                      <a:endParaRPr lang="zh-TW" sz="1600" b="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2762.2</a:t>
                      </a:r>
                      <a:endParaRPr lang="zh-TW" sz="1600" b="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1.76</a:t>
                      </a:r>
                      <a:endParaRPr lang="zh-TW" sz="1600" b="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19" name="Google Shape;219;p16"/>
          <p:cNvSpPr/>
          <p:nvPr/>
        </p:nvSpPr>
        <p:spPr>
          <a:xfrm>
            <a:off x="547458" y="3966741"/>
            <a:ext cx="8292661" cy="13388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10101"/>
              </a:buClr>
              <a:buSzPts val="1800"/>
              <a:buFont typeface="Arial"/>
              <a:buChar char="•"/>
            </a:pPr>
            <a:r>
              <a:rPr lang="zh-TW" sz="1800" i="1" dirty="0">
                <a:solidFill>
                  <a:srgbClr val="01010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Δ</a:t>
            </a:r>
            <a:r>
              <a:rPr lang="zh-TW" sz="18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AIC</a:t>
            </a:r>
            <a:r>
              <a:rPr lang="zh-TW" sz="1800" i="1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c</a:t>
            </a:r>
            <a:r>
              <a:rPr lang="zh-TW" sz="18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是各模式的AIC</a:t>
            </a:r>
            <a:r>
              <a:rPr lang="zh-TW" sz="1800" i="1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c</a:t>
            </a:r>
            <a:r>
              <a:rPr lang="zh-TW" sz="18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與具有最低AIC</a:t>
            </a:r>
            <a:r>
              <a:rPr lang="zh-TW" sz="1800" i="1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c</a:t>
            </a:r>
            <a:r>
              <a:rPr lang="zh-TW" sz="18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值模式的差值</a:t>
            </a:r>
            <a:endParaRPr sz="1800" dirty="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zh-TW" sz="1800" i="1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ωi</a:t>
            </a:r>
            <a:r>
              <a:rPr lang="zh-TW" sz="18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為Akaike weights的數值</a:t>
            </a:r>
            <a:endParaRPr sz="1800" dirty="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zh-TW" sz="18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此表僅</a:t>
            </a:r>
            <a:r>
              <a:rPr lang="zh-TW" sz="1800" dirty="0" smtClean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呈現</a:t>
            </a:r>
            <a:r>
              <a:rPr lang="en-US" altLang="zh-TW" sz="1800" dirty="0" smtClean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2</a:t>
            </a:r>
            <a:r>
              <a:rPr lang="zh-TW" sz="1800" dirty="0" smtClean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個</a:t>
            </a:r>
            <a:r>
              <a:rPr lang="zh-TW" sz="1800" i="1" dirty="0">
                <a:solidFill>
                  <a:srgbClr val="01010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Δ</a:t>
            </a:r>
            <a:r>
              <a:rPr lang="zh-TW" sz="18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AIC</a:t>
            </a:r>
            <a:r>
              <a:rPr lang="zh-TW" sz="1800" i="1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c </a:t>
            </a:r>
            <a:r>
              <a:rPr lang="zh-TW" sz="18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≦ 2的最佳模式</a:t>
            </a:r>
            <a:endParaRPr sz="1800" dirty="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20" name="Google Shape;220;p16"/>
          <p:cNvSpPr/>
          <p:nvPr/>
        </p:nvSpPr>
        <p:spPr>
          <a:xfrm>
            <a:off x="490417" y="1711186"/>
            <a:ext cx="8770043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以訊息理論研究法之 AIC</a:t>
            </a:r>
            <a:r>
              <a:rPr lang="zh-TW" sz="2400" i="1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c </a:t>
            </a:r>
            <a:r>
              <a:rPr lang="zh-TW" sz="24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對影響獼猴分布因子進行</a:t>
            </a:r>
            <a:r>
              <a:rPr lang="zh-TW" sz="2400" dirty="0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模式選擇</a:t>
            </a:r>
            <a:endParaRPr sz="2400" dirty="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  <p:extLst>
      <p:ext uri="{BB962C8B-B14F-4D97-AF65-F5344CB8AC3E}">
        <p14:creationId xmlns:p14="http://schemas.microsoft.com/office/powerpoint/2010/main" val="42061505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7"/>
          <p:cNvSpPr txBox="1">
            <a:spLocks noGrp="1"/>
          </p:cNvSpPr>
          <p:nvPr>
            <p:ph type="title"/>
          </p:nvPr>
        </p:nvSpPr>
        <p:spPr>
          <a:xfrm>
            <a:off x="1331640" y="116632"/>
            <a:ext cx="7689923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404F21"/>
              </a:buClr>
              <a:buSzPts val="3600"/>
              <a:buFont typeface="Microsoft JhengHei"/>
              <a:buNone/>
            </a:pPr>
            <a:r>
              <a:rPr lang="zh-TW" sz="3600">
                <a:solidFill>
                  <a:srgbClr val="404F2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GLMM模式變數的檢定</a:t>
            </a:r>
            <a:endParaRPr sz="3600"/>
          </a:p>
        </p:txBody>
      </p:sp>
      <p:graphicFrame>
        <p:nvGraphicFramePr>
          <p:cNvPr id="226" name="Google Shape;226;p17"/>
          <p:cNvGraphicFramePr/>
          <p:nvPr>
            <p:extLst>
              <p:ext uri="{D42A27DB-BD31-4B8C-83A1-F6EECF244321}">
                <p14:modId xmlns:p14="http://schemas.microsoft.com/office/powerpoint/2010/main" val="1912271523"/>
              </p:ext>
            </p:extLst>
          </p:nvPr>
        </p:nvGraphicFramePr>
        <p:xfrm>
          <a:off x="1043608" y="2523728"/>
          <a:ext cx="6568155" cy="1444244"/>
        </p:xfrm>
        <a:graphic>
          <a:graphicData uri="http://schemas.openxmlformats.org/drawingml/2006/table">
            <a:tbl>
              <a:tblPr firstRow="1" firstCol="1" bandRow="1">
                <a:noFill/>
              </a:tblPr>
              <a:tblGrid>
                <a:gridCol w="23829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316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14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175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453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05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u="none" strike="noStrike" cap="non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變數</a:t>
                      </a:r>
                      <a:endParaRPr sz="1800" u="none" strike="noStrike" cap="none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17775" marR="17775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Chisq</a:t>
                      </a:r>
                      <a:endParaRPr sz="1800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17775" marR="17775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u="none" strike="noStrike" cap="non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Df</a:t>
                      </a:r>
                      <a:endParaRPr sz="1800" u="none" strike="noStrike" cap="none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17775" marR="17775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u="none" strike="noStrike" cap="non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Pr(&gt;Chisq)</a:t>
                      </a:r>
                      <a:endParaRPr sz="1800" u="none" strike="noStrike" cap="none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17775" marR="17775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u="none" strike="noStrike" cap="non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 </a:t>
                      </a:r>
                      <a:endParaRPr sz="1800" u="none" strike="noStrike" cap="none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17775" marR="17775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575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sz="1800" u="none" strike="noStrike" kern="1200" cap="none" dirty="0">
                          <a:solidFill>
                            <a:srgbClr val="0000FF"/>
                          </a:solidFill>
                          <a:latin typeface="Microsoft JhengHei"/>
                          <a:ea typeface="Microsoft JhengHei"/>
                          <a:cs typeface="Microsoft JhengHei"/>
                        </a:rPr>
                        <a:t>年</a:t>
                      </a:r>
                    </a:p>
                  </a:txBody>
                  <a:tcPr marL="17780" marR="17780" marT="0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u="none" strike="noStrike" kern="1200" cap="none" dirty="0">
                          <a:solidFill>
                            <a:srgbClr val="0000FF"/>
                          </a:solidFill>
                          <a:latin typeface="Microsoft JhengHei"/>
                          <a:ea typeface="Microsoft JhengHei"/>
                          <a:cs typeface="Microsoft JhengHei"/>
                        </a:rPr>
                        <a:t>9.4895</a:t>
                      </a:r>
                      <a:endParaRPr lang="zh-TW" sz="1800" u="none" strike="noStrike" kern="1200" cap="none" dirty="0">
                        <a:solidFill>
                          <a:srgbClr val="0000FF"/>
                        </a:solidFill>
                        <a:latin typeface="Microsoft JhengHei"/>
                        <a:ea typeface="Microsoft JhengHei"/>
                        <a:cs typeface="Microsoft JhengHei"/>
                      </a:endParaRPr>
                    </a:p>
                  </a:txBody>
                  <a:tcPr marL="17780" marR="1778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u="none" strike="noStrike" kern="1200" cap="none" dirty="0">
                          <a:solidFill>
                            <a:srgbClr val="0000FF"/>
                          </a:solidFill>
                          <a:latin typeface="Microsoft JhengHei"/>
                          <a:ea typeface="Microsoft JhengHei"/>
                          <a:cs typeface="Microsoft JhengHei"/>
                        </a:rPr>
                        <a:t>1</a:t>
                      </a:r>
                      <a:endParaRPr lang="zh-TW" sz="1800" u="none" strike="noStrike" kern="1200" cap="none" dirty="0">
                        <a:solidFill>
                          <a:srgbClr val="0000FF"/>
                        </a:solidFill>
                        <a:latin typeface="Microsoft JhengHei"/>
                        <a:ea typeface="Microsoft JhengHei"/>
                        <a:cs typeface="Microsoft JhengHei"/>
                      </a:endParaRPr>
                    </a:p>
                  </a:txBody>
                  <a:tcPr marL="17780" marR="1778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u="none" strike="noStrike" kern="1200" cap="none" dirty="0">
                          <a:solidFill>
                            <a:srgbClr val="0000FF"/>
                          </a:solidFill>
                          <a:latin typeface="Microsoft JhengHei"/>
                          <a:ea typeface="Microsoft JhengHei"/>
                          <a:cs typeface="Microsoft JhengHei"/>
                        </a:rPr>
                        <a:t>0.002 </a:t>
                      </a:r>
                      <a:endParaRPr lang="zh-TW" sz="1800" u="none" strike="noStrike" kern="1200" cap="none" dirty="0">
                        <a:solidFill>
                          <a:srgbClr val="0000FF"/>
                        </a:solidFill>
                        <a:latin typeface="Microsoft JhengHei"/>
                        <a:ea typeface="Microsoft JhengHei"/>
                        <a:cs typeface="Microsoft JhengHei"/>
                      </a:endParaRPr>
                    </a:p>
                  </a:txBody>
                  <a:tcPr marL="17780" marR="1778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u="none" strike="noStrike" kern="1200" cap="none" dirty="0">
                          <a:solidFill>
                            <a:srgbClr val="0000FF"/>
                          </a:solidFill>
                          <a:latin typeface="Microsoft JhengHei"/>
                          <a:ea typeface="Microsoft JhengHei"/>
                          <a:cs typeface="Microsoft JhengHei"/>
                        </a:rPr>
                        <a:t>**</a:t>
                      </a:r>
                      <a:endParaRPr lang="zh-TW" sz="1800" u="none" strike="noStrike" kern="1200" cap="none" dirty="0">
                        <a:solidFill>
                          <a:srgbClr val="0000FF"/>
                        </a:solidFill>
                        <a:latin typeface="Microsoft JhengHei"/>
                        <a:ea typeface="Microsoft JhengHei"/>
                        <a:cs typeface="Microsoft JhengHei"/>
                      </a:endParaRPr>
                    </a:p>
                  </a:txBody>
                  <a:tcPr marL="17780" marR="1778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575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sz="1800" u="none" strike="noStrike" kern="1200" cap="none">
                          <a:solidFill>
                            <a:schemeClr val="tx1"/>
                          </a:solidFill>
                          <a:latin typeface="Microsoft JhengHei"/>
                          <a:ea typeface="Microsoft JhengHei"/>
                          <a:cs typeface="Microsoft JhengHei"/>
                        </a:rPr>
                        <a:t>調查日</a:t>
                      </a:r>
                    </a:p>
                  </a:txBody>
                  <a:tcPr marL="17780" marR="17780" marT="0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u="none" strike="noStrike" kern="1200" cap="none" dirty="0">
                          <a:solidFill>
                            <a:schemeClr val="tx1"/>
                          </a:solidFill>
                          <a:latin typeface="Microsoft JhengHei"/>
                          <a:ea typeface="Microsoft JhengHei"/>
                          <a:cs typeface="Microsoft JhengHei"/>
                        </a:rPr>
                        <a:t>0.2474</a:t>
                      </a:r>
                      <a:endParaRPr lang="zh-TW" sz="1800" u="none" strike="noStrike" kern="1200" cap="none" dirty="0">
                        <a:solidFill>
                          <a:schemeClr val="tx1"/>
                        </a:solidFill>
                        <a:latin typeface="Microsoft JhengHei"/>
                        <a:ea typeface="Microsoft JhengHei"/>
                        <a:cs typeface="Microsoft JhengHei"/>
                      </a:endParaRPr>
                    </a:p>
                  </a:txBody>
                  <a:tcPr marL="17780" marR="1778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u="none" strike="noStrike" kern="1200" cap="none" dirty="0">
                          <a:solidFill>
                            <a:schemeClr val="tx1"/>
                          </a:solidFill>
                          <a:latin typeface="Microsoft JhengHei"/>
                          <a:ea typeface="Microsoft JhengHei"/>
                          <a:cs typeface="Microsoft JhengHei"/>
                        </a:rPr>
                        <a:t>1</a:t>
                      </a:r>
                      <a:endParaRPr lang="zh-TW" sz="1800" u="none" strike="noStrike" kern="1200" cap="none" dirty="0">
                        <a:solidFill>
                          <a:schemeClr val="tx1"/>
                        </a:solidFill>
                        <a:latin typeface="Microsoft JhengHei"/>
                        <a:ea typeface="Microsoft JhengHei"/>
                        <a:cs typeface="Microsoft JhengHei"/>
                      </a:endParaRPr>
                    </a:p>
                  </a:txBody>
                  <a:tcPr marL="17780" marR="1778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u="none" strike="noStrike" kern="1200" cap="none" dirty="0">
                          <a:solidFill>
                            <a:schemeClr val="tx1"/>
                          </a:solidFill>
                          <a:latin typeface="Microsoft JhengHei"/>
                          <a:ea typeface="Microsoft JhengHei"/>
                          <a:cs typeface="Microsoft JhengHei"/>
                        </a:rPr>
                        <a:t>0.619 </a:t>
                      </a:r>
                      <a:endParaRPr lang="zh-TW" sz="1800" u="none" strike="noStrike" kern="1200" cap="none" dirty="0">
                        <a:solidFill>
                          <a:schemeClr val="tx1"/>
                        </a:solidFill>
                        <a:latin typeface="Microsoft JhengHei"/>
                        <a:ea typeface="Microsoft JhengHei"/>
                        <a:cs typeface="Microsoft JhengHei"/>
                      </a:endParaRPr>
                    </a:p>
                  </a:txBody>
                  <a:tcPr marL="17780" marR="1778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u="none" strike="noStrike" kern="1200" cap="none">
                          <a:solidFill>
                            <a:schemeClr val="tx1"/>
                          </a:solidFill>
                          <a:latin typeface="Microsoft JhengHei"/>
                          <a:ea typeface="Microsoft JhengHei"/>
                          <a:cs typeface="Microsoft JhengHei"/>
                        </a:rPr>
                        <a:t> </a:t>
                      </a:r>
                      <a:endParaRPr lang="zh-TW" sz="1800" u="none" strike="noStrike" kern="1200" cap="none">
                        <a:solidFill>
                          <a:schemeClr val="tx1"/>
                        </a:solidFill>
                        <a:latin typeface="Microsoft JhengHei"/>
                        <a:ea typeface="Microsoft JhengHei"/>
                        <a:cs typeface="Microsoft JhengHei"/>
                      </a:endParaRPr>
                    </a:p>
                  </a:txBody>
                  <a:tcPr marL="17780" marR="1778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575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sz="1800" u="none" strike="noStrike" kern="1200" cap="none" dirty="0">
                          <a:solidFill>
                            <a:srgbClr val="0000FF"/>
                          </a:solidFill>
                          <a:latin typeface="Microsoft JhengHei"/>
                          <a:ea typeface="Microsoft JhengHei"/>
                          <a:cs typeface="Microsoft JhengHei"/>
                        </a:rPr>
                        <a:t>林管處</a:t>
                      </a:r>
                    </a:p>
                  </a:txBody>
                  <a:tcPr marL="17780" marR="17780" marT="0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u="none" strike="noStrike" kern="1200" cap="none" dirty="0">
                          <a:solidFill>
                            <a:srgbClr val="0000FF"/>
                          </a:solidFill>
                          <a:latin typeface="Microsoft JhengHei"/>
                          <a:ea typeface="Microsoft JhengHei"/>
                          <a:cs typeface="Microsoft JhengHei"/>
                        </a:rPr>
                        <a:t>81.4616</a:t>
                      </a:r>
                      <a:endParaRPr lang="zh-TW" sz="1800" u="none" strike="noStrike" kern="1200" cap="none" dirty="0">
                        <a:solidFill>
                          <a:srgbClr val="0000FF"/>
                        </a:solidFill>
                        <a:latin typeface="Microsoft JhengHei"/>
                        <a:ea typeface="Microsoft JhengHei"/>
                        <a:cs typeface="Microsoft JhengHei"/>
                      </a:endParaRPr>
                    </a:p>
                  </a:txBody>
                  <a:tcPr marL="17780" marR="1778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u="none" strike="noStrike" kern="1200" cap="none" dirty="0">
                          <a:solidFill>
                            <a:srgbClr val="0000FF"/>
                          </a:solidFill>
                          <a:latin typeface="Microsoft JhengHei"/>
                          <a:ea typeface="Microsoft JhengHei"/>
                          <a:cs typeface="Microsoft JhengHei"/>
                        </a:rPr>
                        <a:t>7</a:t>
                      </a:r>
                      <a:endParaRPr lang="zh-TW" sz="1800" u="none" strike="noStrike" kern="1200" cap="none" dirty="0">
                        <a:solidFill>
                          <a:srgbClr val="0000FF"/>
                        </a:solidFill>
                        <a:latin typeface="Microsoft JhengHei"/>
                        <a:ea typeface="Microsoft JhengHei"/>
                        <a:cs typeface="Microsoft JhengHei"/>
                      </a:endParaRPr>
                    </a:p>
                  </a:txBody>
                  <a:tcPr marL="17780" marR="1778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u="none" strike="noStrike" kern="1200" cap="none" dirty="0">
                          <a:solidFill>
                            <a:srgbClr val="0000FF"/>
                          </a:solidFill>
                          <a:latin typeface="Microsoft JhengHei"/>
                          <a:ea typeface="Microsoft JhengHei"/>
                          <a:cs typeface="Microsoft JhengHei"/>
                        </a:rPr>
                        <a:t>&lt; 0.001 </a:t>
                      </a:r>
                      <a:endParaRPr lang="zh-TW" sz="1800" u="none" strike="noStrike" kern="1200" cap="none" dirty="0">
                        <a:solidFill>
                          <a:srgbClr val="0000FF"/>
                        </a:solidFill>
                        <a:latin typeface="Microsoft JhengHei"/>
                        <a:ea typeface="Microsoft JhengHei"/>
                        <a:cs typeface="Microsoft JhengHei"/>
                      </a:endParaRPr>
                    </a:p>
                  </a:txBody>
                  <a:tcPr marL="17780" marR="1778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u="none" strike="noStrike" kern="1200" cap="none" dirty="0">
                          <a:solidFill>
                            <a:srgbClr val="0000FF"/>
                          </a:solidFill>
                          <a:latin typeface="Microsoft JhengHei"/>
                          <a:ea typeface="Microsoft JhengHei"/>
                          <a:cs typeface="Microsoft JhengHei"/>
                        </a:rPr>
                        <a:t>***</a:t>
                      </a:r>
                      <a:endParaRPr lang="zh-TW" sz="1800" u="none" strike="noStrike" kern="1200" cap="none" dirty="0">
                        <a:solidFill>
                          <a:srgbClr val="0000FF"/>
                        </a:solidFill>
                        <a:latin typeface="Microsoft JhengHei"/>
                        <a:ea typeface="Microsoft JhengHei"/>
                        <a:cs typeface="Microsoft JhengHei"/>
                      </a:endParaRPr>
                    </a:p>
                  </a:txBody>
                  <a:tcPr marL="17780" marR="1778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27" name="Google Shape;227;p17"/>
          <p:cNvSpPr/>
          <p:nvPr/>
        </p:nvSpPr>
        <p:spPr>
          <a:xfrm>
            <a:off x="1043608" y="1849224"/>
            <a:ext cx="6984776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影響臺灣獼猴分布之GLMM模式變數的檢定結果</a:t>
            </a:r>
            <a:endParaRPr sz="24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228" name="Google Shape;228;p17" descr="「台灣獼猴」的圖片搜尋結果"/>
          <p:cNvPicPr preferRelativeResize="0"/>
          <p:nvPr/>
        </p:nvPicPr>
        <p:blipFill rotWithShape="1">
          <a:blip r:embed="rId3">
            <a:alphaModFix/>
          </a:blip>
          <a:srcRect t="21865"/>
          <a:stretch/>
        </p:blipFill>
        <p:spPr>
          <a:xfrm>
            <a:off x="5832140" y="28655"/>
            <a:ext cx="3348372" cy="174416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95873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8"/>
          <p:cNvSpPr txBox="1">
            <a:spLocks noGrp="1"/>
          </p:cNvSpPr>
          <p:nvPr>
            <p:ph type="title"/>
          </p:nvPr>
        </p:nvSpPr>
        <p:spPr>
          <a:xfrm>
            <a:off x="1037502" y="-205946"/>
            <a:ext cx="7689923" cy="1128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404F21"/>
              </a:buClr>
              <a:buSzPts val="3600"/>
              <a:buFont typeface="Microsoft JhengHei"/>
              <a:buNone/>
            </a:pPr>
            <a:r>
              <a:rPr lang="zh-TW" sz="3600" dirty="0">
                <a:solidFill>
                  <a:srgbClr val="404F2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Tukey多重比較</a:t>
            </a:r>
            <a:endParaRPr sz="3600" dirty="0"/>
          </a:p>
        </p:txBody>
      </p:sp>
      <p:graphicFrame>
        <p:nvGraphicFramePr>
          <p:cNvPr id="234" name="Google Shape;234;p18"/>
          <p:cNvGraphicFramePr/>
          <p:nvPr>
            <p:extLst>
              <p:ext uri="{D42A27DB-BD31-4B8C-83A1-F6EECF244321}">
                <p14:modId xmlns:p14="http://schemas.microsoft.com/office/powerpoint/2010/main" val="4094998384"/>
              </p:ext>
            </p:extLst>
          </p:nvPr>
        </p:nvGraphicFramePr>
        <p:xfrm>
          <a:off x="1037502" y="666829"/>
          <a:ext cx="6797900" cy="6129625"/>
        </p:xfrm>
        <a:graphic>
          <a:graphicData uri="http://schemas.openxmlformats.org/drawingml/2006/table">
            <a:tbl>
              <a:tblPr firstRow="1" firstCol="1" bandRow="1">
                <a:noFill/>
              </a:tblPr>
              <a:tblGrid>
                <a:gridCol w="2304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9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266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66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453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052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548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組合</a:t>
                      </a:r>
                      <a:endParaRPr sz="1800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13200" marR="1320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estimate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13200" marR="1320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se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13200" marR="1320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z value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13200" marR="1320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p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13200" marR="1320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13200" marR="1320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820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羅東</a:t>
                      </a: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vs.</a:t>
                      </a:r>
                      <a:r>
                        <a:rPr lang="zh-TW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新竹</a:t>
                      </a:r>
                    </a:p>
                  </a:txBody>
                  <a:tcPr marL="7620" marR="7620" marT="762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1.549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0.468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3.312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0.014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*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4928636"/>
                  </a:ext>
                </a:extLst>
              </a:tr>
              <a:tr h="39820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嘉義</a:t>
                      </a: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vs.</a:t>
                      </a:r>
                      <a:r>
                        <a:rPr lang="zh-TW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新竹</a:t>
                      </a:r>
                    </a:p>
                  </a:txBody>
                  <a:tcPr marL="7620" marR="7620" marT="762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1.711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0.449</a:t>
                      </a:r>
                    </a:p>
                  </a:txBody>
                  <a:tcPr marL="7620" marR="7620" marT="762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3.812</a:t>
                      </a:r>
                    </a:p>
                  </a:txBody>
                  <a:tcPr marL="7620" marR="7620" marT="762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0.002</a:t>
                      </a:r>
                    </a:p>
                  </a:txBody>
                  <a:tcPr marL="7620" marR="7620" marT="762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**</a:t>
                      </a:r>
                    </a:p>
                  </a:txBody>
                  <a:tcPr marL="7620" marR="7620" marT="762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820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嘉義</a:t>
                      </a: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vs.</a:t>
                      </a:r>
                      <a:r>
                        <a:rPr lang="zh-TW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東勢</a:t>
                      </a:r>
                    </a:p>
                  </a:txBody>
                  <a:tcPr marL="7620" marR="7620" marT="762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1.247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0.398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3.132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0.024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*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9453403"/>
                  </a:ext>
                </a:extLst>
              </a:tr>
              <a:tr h="39820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屏東</a:t>
                      </a: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vs.</a:t>
                      </a:r>
                      <a:r>
                        <a:rPr lang="zh-TW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新竹</a:t>
                      </a:r>
                    </a:p>
                  </a:txBody>
                  <a:tcPr marL="7620" marR="7620" marT="762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1.939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0.454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4.269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&lt; 0.001 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***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820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屏東</a:t>
                      </a: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vs.</a:t>
                      </a:r>
                      <a:r>
                        <a:rPr lang="zh-TW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東勢</a:t>
                      </a:r>
                    </a:p>
                  </a:txBody>
                  <a:tcPr marL="7620" marR="7620" marT="762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1.475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0.404</a:t>
                      </a:r>
                    </a:p>
                  </a:txBody>
                  <a:tcPr marL="7620" marR="7620" marT="762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3.648</a:t>
                      </a:r>
                    </a:p>
                  </a:txBody>
                  <a:tcPr marL="7620" marR="7620" marT="762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0.004</a:t>
                      </a:r>
                    </a:p>
                  </a:txBody>
                  <a:tcPr marL="7620" marR="7620" marT="762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**</a:t>
                      </a:r>
                    </a:p>
                  </a:txBody>
                  <a:tcPr marL="7620" marR="7620" marT="762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820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花蓮</a:t>
                      </a: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vs.</a:t>
                      </a:r>
                      <a:r>
                        <a:rPr lang="zh-TW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新竹</a:t>
                      </a:r>
                    </a:p>
                  </a:txBody>
                  <a:tcPr marL="7620" marR="7620" marT="762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2.36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0.453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5.205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&lt; 0.001 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***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0903682"/>
                  </a:ext>
                </a:extLst>
              </a:tr>
              <a:tr h="39820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花蓮</a:t>
                      </a: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vs.</a:t>
                      </a:r>
                      <a:r>
                        <a:rPr lang="zh-TW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東勢</a:t>
                      </a:r>
                    </a:p>
                  </a:txBody>
                  <a:tcPr marL="7620" marR="7620" marT="762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1.895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0.403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4.703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&lt; 0.001 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***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68947253"/>
                  </a:ext>
                </a:extLst>
              </a:tr>
              <a:tr h="39820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花蓮</a:t>
                      </a: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vs.</a:t>
                      </a:r>
                      <a:r>
                        <a:rPr lang="zh-TW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南投</a:t>
                      </a:r>
                    </a:p>
                  </a:txBody>
                  <a:tcPr marL="7620" marR="7620" marT="762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1.557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0.402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3.876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0.002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**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07845963"/>
                  </a:ext>
                </a:extLst>
              </a:tr>
              <a:tr h="39820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臺東</a:t>
                      </a: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vs.</a:t>
                      </a:r>
                      <a:r>
                        <a:rPr lang="zh-TW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羅東</a:t>
                      </a:r>
                    </a:p>
                  </a:txBody>
                  <a:tcPr marL="7620" marR="7620" marT="762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1.336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0.343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3.896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0.002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**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9074365"/>
                  </a:ext>
                </a:extLst>
              </a:tr>
              <a:tr h="39820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臺東</a:t>
                      </a: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vs.</a:t>
                      </a:r>
                      <a:r>
                        <a:rPr lang="zh-TW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新竹</a:t>
                      </a:r>
                    </a:p>
                  </a:txBody>
                  <a:tcPr marL="7620" marR="7620" marT="762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2.885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0.434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6.642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&lt; 0.001 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***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50757063"/>
                  </a:ext>
                </a:extLst>
              </a:tr>
              <a:tr h="39820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臺東</a:t>
                      </a: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vs.</a:t>
                      </a:r>
                      <a:r>
                        <a:rPr lang="zh-TW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東勢</a:t>
                      </a:r>
                    </a:p>
                  </a:txBody>
                  <a:tcPr marL="7620" marR="7620" marT="762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2.421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0.381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6.358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&lt; 0.001 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***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0175428"/>
                  </a:ext>
                </a:extLst>
              </a:tr>
              <a:tr h="39820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臺東</a:t>
                      </a: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vs.</a:t>
                      </a:r>
                      <a:r>
                        <a:rPr lang="zh-TW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南投</a:t>
                      </a:r>
                    </a:p>
                  </a:txBody>
                  <a:tcPr marL="7620" marR="7620" marT="762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2.083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0.38</a:t>
                      </a:r>
                    </a:p>
                  </a:txBody>
                  <a:tcPr marL="7620" marR="7620" marT="762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5.484</a:t>
                      </a:r>
                    </a:p>
                  </a:txBody>
                  <a:tcPr marL="7620" marR="7620" marT="762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&lt; 0.001 </a:t>
                      </a:r>
                    </a:p>
                  </a:txBody>
                  <a:tcPr marL="7620" marR="7620" marT="762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***</a:t>
                      </a:r>
                    </a:p>
                  </a:txBody>
                  <a:tcPr marL="7620" marR="7620" marT="762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820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臺東</a:t>
                      </a: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vs.</a:t>
                      </a:r>
                      <a:r>
                        <a:rPr lang="zh-TW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嘉義</a:t>
                      </a:r>
                    </a:p>
                  </a:txBody>
                  <a:tcPr marL="7620" marR="7620" marT="762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1.174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0.321</a:t>
                      </a:r>
                    </a:p>
                  </a:txBody>
                  <a:tcPr marL="7620" marR="7620" marT="762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3.66</a:t>
                      </a:r>
                    </a:p>
                  </a:txBody>
                  <a:tcPr marL="7620" marR="7620" marT="762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0.004</a:t>
                      </a:r>
                    </a:p>
                  </a:txBody>
                  <a:tcPr marL="7620" marR="7620" marT="762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**</a:t>
                      </a:r>
                    </a:p>
                  </a:txBody>
                  <a:tcPr marL="7620" marR="7620" marT="762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9820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臺東</a:t>
                      </a: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vs.</a:t>
                      </a:r>
                      <a:r>
                        <a:rPr lang="zh-TW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屏東</a:t>
                      </a:r>
                    </a:p>
                  </a:txBody>
                  <a:tcPr marL="7620" marR="7620" marT="762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0.947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0.323</a:t>
                      </a:r>
                    </a:p>
                  </a:txBody>
                  <a:tcPr marL="7620" marR="7620" marT="762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2.933</a:t>
                      </a:r>
                    </a:p>
                  </a:txBody>
                  <a:tcPr marL="7620" marR="7620" marT="762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0.041</a:t>
                      </a:r>
                    </a:p>
                  </a:txBody>
                  <a:tcPr marL="7620" marR="7620" marT="762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*</a:t>
                      </a:r>
                    </a:p>
                  </a:txBody>
                  <a:tcPr marL="7620" marR="7620" marT="762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68273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zh-TW" dirty="0"/>
              <a:t>各林管處的相對</a:t>
            </a:r>
            <a:r>
              <a:rPr lang="zh-TW" altLang="zh-TW" dirty="0" smtClean="0"/>
              <a:t>密度</a:t>
            </a:r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1028700" y="1441622"/>
            <a:ext cx="27815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(2020~2021</a:t>
            </a:r>
            <a:r>
              <a:rPr lang="zh-TW" altLang="zh-TW" dirty="0"/>
              <a:t>年共</a:t>
            </a:r>
            <a:r>
              <a:rPr lang="en-US" altLang="zh-TW" dirty="0"/>
              <a:t>4</a:t>
            </a:r>
            <a:r>
              <a:rPr lang="zh-TW" altLang="zh-TW" dirty="0"/>
              <a:t>個旅次</a:t>
            </a:r>
            <a:r>
              <a:rPr lang="en-US" altLang="zh-TW" dirty="0"/>
              <a:t>)</a:t>
            </a:r>
            <a:endParaRPr lang="zh-TW" altLang="en-US" dirty="0"/>
          </a:p>
        </p:txBody>
      </p:sp>
      <p:grpSp>
        <p:nvGrpSpPr>
          <p:cNvPr id="55" name="群組 54"/>
          <p:cNvGrpSpPr/>
          <p:nvPr/>
        </p:nvGrpSpPr>
        <p:grpSpPr>
          <a:xfrm>
            <a:off x="1156386" y="1810954"/>
            <a:ext cx="6945527" cy="4746365"/>
            <a:chOff x="1156386" y="1810954"/>
            <a:chExt cx="6945527" cy="4746365"/>
          </a:xfrm>
        </p:grpSpPr>
        <p:pic>
          <p:nvPicPr>
            <p:cNvPr id="54" name="內容版面配置區 3"/>
            <p:cNvPicPr>
              <a:picLocks/>
            </p:cNvPicPr>
            <p:nvPr/>
          </p:nvPicPr>
          <p:blipFill rotWithShape="1">
            <a:blip r:embed="rId2"/>
            <a:srcRect t="1135"/>
            <a:stretch/>
          </p:blipFill>
          <p:spPr bwMode="auto">
            <a:xfrm>
              <a:off x="1156386" y="1810954"/>
              <a:ext cx="6945527" cy="4746365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grpSp>
          <p:nvGrpSpPr>
            <p:cNvPr id="52" name="群組 51"/>
            <p:cNvGrpSpPr/>
            <p:nvPr/>
          </p:nvGrpSpPr>
          <p:grpSpPr>
            <a:xfrm>
              <a:off x="1750423" y="6048494"/>
              <a:ext cx="6351490" cy="508825"/>
              <a:chOff x="1750423" y="6048494"/>
              <a:chExt cx="6351490" cy="508825"/>
            </a:xfrm>
          </p:grpSpPr>
          <p:sp>
            <p:nvSpPr>
              <p:cNvPr id="51" name="矩形 50"/>
              <p:cNvSpPr/>
              <p:nvPr/>
            </p:nvSpPr>
            <p:spPr>
              <a:xfrm>
                <a:off x="1750423" y="6048494"/>
                <a:ext cx="6351490" cy="50882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3" name="矩形 42"/>
              <p:cNvSpPr/>
              <p:nvPr/>
            </p:nvSpPr>
            <p:spPr>
              <a:xfrm>
                <a:off x="7253291" y="6048494"/>
                <a:ext cx="646331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r>
                  <a:rPr lang="zh-TW" altLang="en-US" b="1" dirty="0">
                    <a:solidFill>
                      <a:srgbClr val="000000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</a:rPr>
                  <a:t>臺東</a:t>
                </a:r>
                <a:endParaRPr lang="zh-TW" altLang="en-US" dirty="0"/>
              </a:p>
            </p:txBody>
          </p:sp>
          <p:sp>
            <p:nvSpPr>
              <p:cNvPr id="44" name="矩形 43"/>
              <p:cNvSpPr/>
              <p:nvPr/>
            </p:nvSpPr>
            <p:spPr>
              <a:xfrm>
                <a:off x="6543117" y="6048494"/>
                <a:ext cx="646331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r>
                  <a:rPr lang="zh-TW" altLang="en-US" b="1" dirty="0">
                    <a:solidFill>
                      <a:srgbClr val="000000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</a:rPr>
                  <a:t>花蓮</a:t>
                </a:r>
                <a:endParaRPr lang="zh-TW" altLang="en-US" dirty="0"/>
              </a:p>
            </p:txBody>
          </p:sp>
          <p:sp>
            <p:nvSpPr>
              <p:cNvPr id="45" name="矩形 44"/>
              <p:cNvSpPr/>
              <p:nvPr/>
            </p:nvSpPr>
            <p:spPr>
              <a:xfrm>
                <a:off x="5736112" y="6048494"/>
                <a:ext cx="775084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r>
                  <a:rPr lang="zh-TW" altLang="en-US" b="1" dirty="0">
                    <a:solidFill>
                      <a:srgbClr val="000000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</a:rPr>
                  <a:t>屏東</a:t>
                </a:r>
                <a:endParaRPr lang="zh-TW" altLang="en-US" dirty="0"/>
              </a:p>
            </p:txBody>
          </p:sp>
          <p:sp>
            <p:nvSpPr>
              <p:cNvPr id="46" name="矩形 45"/>
              <p:cNvSpPr/>
              <p:nvPr/>
            </p:nvSpPr>
            <p:spPr>
              <a:xfrm>
                <a:off x="4994016" y="6048494"/>
                <a:ext cx="646331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 algn="ctr" fontAlgn="ctr"/>
                <a:r>
                  <a:rPr lang="zh-TW" altLang="en-US" b="1" dirty="0">
                    <a:solidFill>
                      <a:srgbClr val="000000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</a:rPr>
                  <a:t>嘉義</a:t>
                </a:r>
                <a:endParaRPr lang="zh-TW" altLang="en-US" b="1" dirty="0">
                  <a:solidFill>
                    <a:srgbClr val="000000"/>
                  </a:solidFill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</p:txBody>
          </p:sp>
          <p:sp>
            <p:nvSpPr>
              <p:cNvPr id="47" name="矩形 46"/>
              <p:cNvSpPr/>
              <p:nvPr/>
            </p:nvSpPr>
            <p:spPr>
              <a:xfrm>
                <a:off x="4283842" y="6048494"/>
                <a:ext cx="646331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 algn="ctr" fontAlgn="ctr"/>
                <a:r>
                  <a:rPr lang="zh-TW" altLang="en-US" b="1" dirty="0">
                    <a:solidFill>
                      <a:srgbClr val="000000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</a:rPr>
                  <a:t>南投</a:t>
                </a:r>
                <a:endParaRPr lang="zh-TW" altLang="en-US" b="1" dirty="0">
                  <a:solidFill>
                    <a:srgbClr val="000000"/>
                  </a:solidFill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</p:txBody>
          </p:sp>
          <p:sp>
            <p:nvSpPr>
              <p:cNvPr id="48" name="矩形 47"/>
              <p:cNvSpPr/>
              <p:nvPr/>
            </p:nvSpPr>
            <p:spPr>
              <a:xfrm>
                <a:off x="3435220" y="6048494"/>
                <a:ext cx="646331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 algn="ctr" fontAlgn="ctr"/>
                <a:r>
                  <a:rPr lang="zh-TW" altLang="en-US" b="1" dirty="0">
                    <a:solidFill>
                      <a:srgbClr val="000000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</a:rPr>
                  <a:t>東勢</a:t>
                </a:r>
                <a:endParaRPr lang="zh-TW" altLang="en-US" b="1" dirty="0">
                  <a:solidFill>
                    <a:srgbClr val="000000"/>
                  </a:solidFill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</p:txBody>
          </p:sp>
          <p:sp>
            <p:nvSpPr>
              <p:cNvPr id="49" name="矩形 48"/>
              <p:cNvSpPr/>
              <p:nvPr/>
            </p:nvSpPr>
            <p:spPr>
              <a:xfrm>
                <a:off x="2687743" y="6048494"/>
                <a:ext cx="646331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 algn="ctr" fontAlgn="ctr"/>
                <a:r>
                  <a:rPr lang="zh-TW" altLang="en-US" b="1" dirty="0">
                    <a:solidFill>
                      <a:srgbClr val="000000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</a:rPr>
                  <a:t>新竹</a:t>
                </a:r>
                <a:endParaRPr lang="zh-TW" altLang="en-US" b="1" dirty="0">
                  <a:solidFill>
                    <a:srgbClr val="000000"/>
                  </a:solidFill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</p:txBody>
          </p:sp>
          <p:sp>
            <p:nvSpPr>
              <p:cNvPr id="50" name="矩形 49"/>
              <p:cNvSpPr/>
              <p:nvPr/>
            </p:nvSpPr>
            <p:spPr>
              <a:xfrm>
                <a:off x="1940266" y="6048494"/>
                <a:ext cx="646331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r>
                  <a:rPr lang="zh-TW" altLang="en-US" b="1" dirty="0">
                    <a:solidFill>
                      <a:srgbClr val="000000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</a:rPr>
                  <a:t>羅東</a:t>
                </a:r>
                <a:endParaRPr lang="zh-TW" alt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484474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"/>
          <p:cNvSpPr txBox="1">
            <a:spLocks noGrp="1"/>
          </p:cNvSpPr>
          <p:nvPr>
            <p:ph type="title"/>
          </p:nvPr>
        </p:nvSpPr>
        <p:spPr>
          <a:xfrm>
            <a:off x="1259632" y="116632"/>
            <a:ext cx="749808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404F21"/>
              </a:buClr>
              <a:buSzPts val="4400"/>
              <a:buFont typeface="Microsoft JhengHei"/>
              <a:buNone/>
            </a:pPr>
            <a:r>
              <a:rPr lang="zh-TW" dirty="0">
                <a:solidFill>
                  <a:srgbClr val="404F2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前言和目標</a:t>
            </a:r>
            <a:endParaRPr dirty="0">
              <a:solidFill>
                <a:srgbClr val="404F2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05" name="Google Shape;105;p2"/>
          <p:cNvSpPr txBox="1">
            <a:spLocks noGrp="1"/>
          </p:cNvSpPr>
          <p:nvPr>
            <p:ph type="body" idx="1"/>
          </p:nvPr>
        </p:nvSpPr>
        <p:spPr>
          <a:xfrm>
            <a:off x="378941" y="1485120"/>
            <a:ext cx="8434754" cy="4835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742950" lvl="1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zh-TW" sz="2400" i="0" dirty="0">
                <a:latin typeface="Microsoft JhengHei"/>
                <a:ea typeface="Microsoft JhengHei"/>
                <a:cs typeface="Microsoft JhengHei"/>
                <a:sym typeface="Microsoft JhengHei"/>
              </a:rPr>
              <a:t>要有效經營管理獼猴資源，必需掌握獼猴之空間分布、族群趨勢和棲地利用等資訊，才能提出合宜的經營管理策略。</a:t>
            </a:r>
            <a:endParaRPr sz="2400" i="0" dirty="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742950" lvl="1" indent="-28575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zh-TW" sz="2400" i="0" dirty="0">
                <a:latin typeface="Microsoft JhengHei"/>
                <a:ea typeface="Microsoft JhengHei"/>
                <a:cs typeface="Microsoft JhengHei"/>
                <a:sym typeface="Microsoft JhengHei"/>
              </a:rPr>
              <a:t>1989年&lt;野生動物保育法&gt;公告，列為保育類。</a:t>
            </a:r>
            <a:endParaRPr sz="2400" i="0" dirty="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742950" lvl="1" indent="-28575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zh-TW" sz="2400" i="0" dirty="0">
                <a:latin typeface="Microsoft JhengHei"/>
                <a:ea typeface="Microsoft JhengHei"/>
                <a:cs typeface="Microsoft JhengHei"/>
                <a:sym typeface="Microsoft JhengHei"/>
              </a:rPr>
              <a:t>2019年公告修正&lt;陸域保育類野生動物名錄&gt; ，改列一般類。</a:t>
            </a:r>
            <a:endParaRPr sz="2400" i="0" dirty="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742950" lvl="1" indent="-28575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zh-TW" sz="2400" i="0" dirty="0">
                <a:latin typeface="Microsoft JhengHei"/>
                <a:ea typeface="Microsoft JhengHei"/>
                <a:cs typeface="Microsoft JhengHei"/>
                <a:sym typeface="Microsoft JhengHei"/>
              </a:rPr>
              <a:t>需要有科學數據參考，將可提升社會公信力</a:t>
            </a:r>
            <a:r>
              <a:rPr lang="zh-TW" sz="2500" i="0" dirty="0">
                <a:latin typeface="Microsoft JhengHei"/>
                <a:ea typeface="Microsoft JhengHei"/>
                <a:cs typeface="Microsoft JhengHei"/>
                <a:sym typeface="Microsoft JhengHei"/>
              </a:rPr>
              <a:t>。</a:t>
            </a:r>
            <a:endParaRPr sz="2500" i="0" dirty="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06" name="Google Shape;106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48064" y="50881"/>
            <a:ext cx="3735250" cy="135733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32163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zh-TW" dirty="0"/>
              <a:t>各年</a:t>
            </a:r>
            <a:r>
              <a:rPr lang="zh-TW" altLang="zh-TW" dirty="0" smtClean="0"/>
              <a:t>的</a:t>
            </a:r>
            <a:r>
              <a:rPr lang="zh-TW" altLang="zh-TW" dirty="0"/>
              <a:t>相對</a:t>
            </a:r>
            <a:r>
              <a:rPr lang="zh-TW" altLang="zh-TW" dirty="0" smtClean="0"/>
              <a:t>密度</a:t>
            </a:r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1028700" y="1441622"/>
            <a:ext cx="27815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(2020~2021</a:t>
            </a:r>
            <a:r>
              <a:rPr lang="zh-TW" altLang="zh-TW" dirty="0"/>
              <a:t>年共</a:t>
            </a:r>
            <a:r>
              <a:rPr lang="en-US" altLang="zh-TW" dirty="0"/>
              <a:t>4</a:t>
            </a:r>
            <a:r>
              <a:rPr lang="zh-TW" altLang="zh-TW" dirty="0"/>
              <a:t>個旅次</a:t>
            </a:r>
            <a:r>
              <a:rPr lang="en-US" altLang="zh-TW" dirty="0"/>
              <a:t>)</a:t>
            </a:r>
            <a:endParaRPr lang="zh-TW" altLang="en-US" dirty="0"/>
          </a:p>
        </p:txBody>
      </p:sp>
      <p:pic>
        <p:nvPicPr>
          <p:cNvPr id="6" name="內容版面配置區 5"/>
          <p:cNvPicPr>
            <a:picLocks noGrp="1"/>
          </p:cNvPicPr>
          <p:nvPr>
            <p:ph idx="1"/>
          </p:nvPr>
        </p:nvPicPr>
        <p:blipFill rotWithShape="1">
          <a:blip r:embed="rId2"/>
          <a:srcRect t="866"/>
          <a:stretch/>
        </p:blipFill>
        <p:spPr bwMode="auto">
          <a:xfrm>
            <a:off x="1789053" y="1810954"/>
            <a:ext cx="5680193" cy="504704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4141295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訓練</a:t>
            </a:r>
            <a:r>
              <a:rPr lang="zh-TW" altLang="en-US" dirty="0" smtClean="0"/>
              <a:t>班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6" y="2481514"/>
            <a:ext cx="3465540" cy="259915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028700" y="2112182"/>
            <a:ext cx="37999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20211015 林務局獼猴特</a:t>
            </a:r>
            <a:r>
              <a:rPr lang="zh-TW" altLang="en-US" dirty="0" smtClean="0"/>
              <a:t>訓</a:t>
            </a:r>
            <a:r>
              <a:rPr lang="en-US" altLang="zh-TW" dirty="0" smtClean="0"/>
              <a:t>@</a:t>
            </a:r>
            <a:r>
              <a:rPr lang="zh-TW" altLang="en-US" dirty="0" smtClean="0"/>
              <a:t>屏東</a:t>
            </a:r>
            <a:r>
              <a:rPr lang="zh-TW" altLang="en-US" dirty="0"/>
              <a:t>處</a:t>
            </a:r>
          </a:p>
        </p:txBody>
      </p:sp>
      <p:sp>
        <p:nvSpPr>
          <p:cNvPr id="6" name="矩形 5"/>
          <p:cNvSpPr/>
          <p:nvPr/>
        </p:nvSpPr>
        <p:spPr>
          <a:xfrm>
            <a:off x="5323290" y="2112182"/>
            <a:ext cx="37828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20211102 林務局獼猴特</a:t>
            </a:r>
            <a:r>
              <a:rPr lang="zh-TW" altLang="en-US" dirty="0" smtClean="0"/>
              <a:t>訓</a:t>
            </a:r>
            <a:r>
              <a:rPr lang="en-US" altLang="zh-TW" dirty="0" smtClean="0"/>
              <a:t>@</a:t>
            </a:r>
            <a:r>
              <a:rPr lang="zh-TW" altLang="en-US" dirty="0" smtClean="0"/>
              <a:t>羅東</a:t>
            </a:r>
            <a:r>
              <a:rPr lang="zh-TW" altLang="en-US" dirty="0"/>
              <a:t>處</a:t>
            </a: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3239" y="2481514"/>
            <a:ext cx="3457134" cy="2592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954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訓練班</a:t>
            </a:r>
            <a:r>
              <a:rPr lang="en-US" altLang="zh-TW" dirty="0" smtClean="0"/>
              <a:t>(</a:t>
            </a:r>
            <a:r>
              <a:rPr lang="zh-TW" altLang="en-US" dirty="0" smtClean="0"/>
              <a:t>特別加開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728604" y="1589903"/>
            <a:ext cx="37657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20211110 林務局獼猴特</a:t>
            </a:r>
            <a:r>
              <a:rPr lang="zh-TW" altLang="en-US" dirty="0" smtClean="0"/>
              <a:t>訓</a:t>
            </a:r>
            <a:r>
              <a:rPr lang="en-US" altLang="zh-TW" dirty="0" smtClean="0"/>
              <a:t>@</a:t>
            </a:r>
            <a:r>
              <a:rPr lang="zh-TW" altLang="en-US" dirty="0" smtClean="0"/>
              <a:t>南投</a:t>
            </a:r>
            <a:r>
              <a:rPr lang="zh-TW" altLang="en-US" dirty="0"/>
              <a:t>處</a:t>
            </a:r>
          </a:p>
        </p:txBody>
      </p:sp>
      <p:sp>
        <p:nvSpPr>
          <p:cNvPr id="5" name="矩形 4"/>
          <p:cNvSpPr/>
          <p:nvPr/>
        </p:nvSpPr>
        <p:spPr>
          <a:xfrm>
            <a:off x="4975289" y="1589903"/>
            <a:ext cx="37657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 smtClean="0"/>
              <a:t>20211112 林務局</a:t>
            </a:r>
            <a:r>
              <a:rPr lang="zh-TW" altLang="en-US" dirty="0"/>
              <a:t>獼猴特訓</a:t>
            </a:r>
            <a:r>
              <a:rPr lang="en-US" altLang="zh-TW" dirty="0"/>
              <a:t>@</a:t>
            </a:r>
            <a:r>
              <a:rPr lang="zh-TW" altLang="en-US" dirty="0" smtClean="0"/>
              <a:t>新竹</a:t>
            </a:r>
            <a:r>
              <a:rPr lang="zh-TW" altLang="en-US" dirty="0"/>
              <a:t>處</a:t>
            </a: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1"/>
          <a:stretch/>
        </p:blipFill>
        <p:spPr>
          <a:xfrm>
            <a:off x="627530" y="2107517"/>
            <a:ext cx="4105836" cy="319872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4116" y="2107516"/>
            <a:ext cx="4329884" cy="3247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243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zh-TW" dirty="0" smtClean="0">
                <a:solidFill>
                  <a:srgbClr val="404F2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202</a:t>
            </a:r>
            <a:r>
              <a:rPr lang="en-US" altLang="zh-TW" dirty="0" smtClean="0">
                <a:solidFill>
                  <a:srgbClr val="404F2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1</a:t>
            </a:r>
            <a:r>
              <a:rPr lang="zh-TW" altLang="zh-TW" dirty="0" smtClean="0">
                <a:solidFill>
                  <a:srgbClr val="404F2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年</a:t>
            </a:r>
            <a:r>
              <a:rPr lang="zh-TW" altLang="zh-TW" dirty="0">
                <a:solidFill>
                  <a:srgbClr val="404F2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遇到的問題及解決方案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79971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zh-TW" dirty="0">
                <a:solidFill>
                  <a:srgbClr val="404F2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未來展望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3880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繁殖鳥類</a:t>
            </a:r>
            <a:r>
              <a:rPr lang="zh-TW" altLang="en-US" dirty="0"/>
              <a:t>及訓練班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54455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zh-TW" dirty="0" smtClean="0">
                <a:solidFill>
                  <a:srgbClr val="404F2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202</a:t>
            </a:r>
            <a:r>
              <a:rPr lang="en-US" altLang="zh-TW" dirty="0" smtClean="0">
                <a:solidFill>
                  <a:srgbClr val="404F2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1</a:t>
            </a:r>
            <a:r>
              <a:rPr lang="zh-TW" altLang="zh-TW" dirty="0" smtClean="0">
                <a:solidFill>
                  <a:srgbClr val="404F2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年</a:t>
            </a:r>
            <a:r>
              <a:rPr lang="zh-TW" altLang="zh-TW" dirty="0">
                <a:solidFill>
                  <a:srgbClr val="404F2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執行成果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25107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訓練班成果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28252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zh-TW" dirty="0" smtClean="0">
                <a:solidFill>
                  <a:srgbClr val="404F2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202</a:t>
            </a:r>
            <a:r>
              <a:rPr lang="en-US" altLang="zh-TW" dirty="0" smtClean="0">
                <a:solidFill>
                  <a:srgbClr val="404F2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1</a:t>
            </a:r>
            <a:r>
              <a:rPr lang="zh-TW" altLang="zh-TW" dirty="0" smtClean="0">
                <a:solidFill>
                  <a:srgbClr val="404F2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年</a:t>
            </a:r>
            <a:r>
              <a:rPr lang="zh-TW" altLang="zh-TW" dirty="0">
                <a:solidFill>
                  <a:srgbClr val="404F2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遇到的問題及解決方案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76284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zh-TW" dirty="0">
                <a:solidFill>
                  <a:srgbClr val="404F2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未來展望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72100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zh-TW" dirty="0">
                <a:solidFill>
                  <a:srgbClr val="404F2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前言和目標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68411" y="1589903"/>
            <a:ext cx="8320216" cy="5033319"/>
          </a:xfrm>
        </p:spPr>
        <p:txBody>
          <a:bodyPr>
            <a:noAutofit/>
          </a:bodyPr>
          <a:lstStyle/>
          <a:p>
            <a:pPr marL="742950" lvl="1" indent="-285750">
              <a:lnSpc>
                <a:spcPct val="150000"/>
              </a:lnSpc>
              <a:spcAft>
                <a:spcPts val="0"/>
              </a:spcAft>
              <a:buClr>
                <a:schemeClr val="dk1"/>
              </a:buClr>
              <a:buSzPts val="2400"/>
            </a:pPr>
            <a:r>
              <a:rPr lang="zh-TW" altLang="en-US" sz="2400" i="0" dirty="0">
                <a:latin typeface="Microsoft JhengHei"/>
                <a:ea typeface="Microsoft JhengHei"/>
                <a:cs typeface="Microsoft JhengHei"/>
              </a:rPr>
              <a:t>鳥類族群是人類生存環境健康與否的重要指標</a:t>
            </a:r>
            <a:r>
              <a:rPr lang="zh-TW" altLang="en-US" sz="2400" i="0" dirty="0" smtClean="0">
                <a:latin typeface="Microsoft JhengHei"/>
                <a:ea typeface="Microsoft JhengHei"/>
                <a:cs typeface="Microsoft JhengHei"/>
              </a:rPr>
              <a:t>。</a:t>
            </a:r>
            <a:endParaRPr lang="en-US" altLang="zh-TW" sz="2400" i="0" dirty="0" smtClean="0">
              <a:latin typeface="Microsoft JhengHei"/>
              <a:ea typeface="Microsoft JhengHei"/>
              <a:cs typeface="Microsoft JhengHei"/>
            </a:endParaRPr>
          </a:p>
          <a:p>
            <a:pPr marL="742950" lvl="1" indent="-285750">
              <a:lnSpc>
                <a:spcPct val="150000"/>
              </a:lnSpc>
              <a:spcAft>
                <a:spcPts val="0"/>
              </a:spcAft>
              <a:buClr>
                <a:schemeClr val="dk1"/>
              </a:buClr>
              <a:buSzPts val="2400"/>
            </a:pPr>
            <a:r>
              <a:rPr lang="zh-TW" altLang="en-US" sz="2400" i="0" dirty="0" smtClean="0">
                <a:latin typeface="Microsoft JhengHei"/>
                <a:ea typeface="Microsoft JhengHei"/>
                <a:cs typeface="Microsoft JhengHei"/>
              </a:rPr>
              <a:t>為了</a:t>
            </a:r>
            <a:r>
              <a:rPr lang="zh-TW" altLang="en-US" sz="2400" i="0" dirty="0" smtClean="0">
                <a:latin typeface="Microsoft JhengHei"/>
                <a:ea typeface="Microsoft JhengHei"/>
                <a:cs typeface="Microsoft JhengHei"/>
              </a:rPr>
              <a:t>能更加瞭解及評斷</a:t>
            </a:r>
            <a:r>
              <a:rPr lang="zh-TW" altLang="en-US" sz="2400" i="0" dirty="0">
                <a:latin typeface="Microsoft JhengHei"/>
                <a:ea typeface="Microsoft JhengHei"/>
                <a:cs typeface="Microsoft JhengHei"/>
              </a:rPr>
              <a:t>生物多樣性保育政策的效能與</a:t>
            </a:r>
            <a:r>
              <a:rPr lang="zh-TW" altLang="en-US" sz="2400" i="0" dirty="0" smtClean="0">
                <a:latin typeface="Microsoft JhengHei"/>
                <a:ea typeface="Microsoft JhengHei"/>
                <a:cs typeface="Microsoft JhengHei"/>
              </a:rPr>
              <a:t>進度。</a:t>
            </a:r>
            <a:endParaRPr lang="en-US" altLang="zh-TW" sz="2400" i="0" dirty="0" smtClean="0">
              <a:latin typeface="Microsoft JhengHei"/>
              <a:ea typeface="Microsoft JhengHei"/>
              <a:cs typeface="Microsoft JhengHei"/>
            </a:endParaRPr>
          </a:p>
          <a:p>
            <a:pPr marL="742950" lvl="1" indent="-285750">
              <a:lnSpc>
                <a:spcPct val="150000"/>
              </a:lnSpc>
              <a:spcAft>
                <a:spcPts val="0"/>
              </a:spcAft>
              <a:buClr>
                <a:schemeClr val="dk1"/>
              </a:buClr>
              <a:buSzPts val="2400"/>
            </a:pPr>
            <a:r>
              <a:rPr lang="zh-TW" altLang="en-US" sz="2400" i="0" dirty="0" smtClean="0">
                <a:latin typeface="Microsoft JhengHei"/>
                <a:ea typeface="Microsoft JhengHei"/>
                <a:cs typeface="Microsoft JhengHei"/>
              </a:rPr>
              <a:t>獲得</a:t>
            </a:r>
            <a:r>
              <a:rPr lang="zh-TW" altLang="en-US" sz="2400" i="0" dirty="0">
                <a:latin typeface="Microsoft JhengHei"/>
                <a:ea typeface="Microsoft JhengHei"/>
                <a:cs typeface="Microsoft JhengHei"/>
              </a:rPr>
              <a:t>繁殖鳥類族群數量的第一手資料</a:t>
            </a:r>
            <a:r>
              <a:rPr lang="zh-TW" altLang="en-US" sz="2400" i="0" dirty="0" smtClean="0">
                <a:latin typeface="Microsoft JhengHei"/>
                <a:ea typeface="Microsoft JhengHei"/>
                <a:cs typeface="Microsoft JhengHei"/>
              </a:rPr>
              <a:t>，可作為</a:t>
            </a:r>
            <a:r>
              <a:rPr lang="zh-TW" altLang="en-US" sz="2400" i="0" dirty="0">
                <a:latin typeface="Microsoft JhengHei"/>
                <a:ea typeface="Microsoft JhengHei"/>
                <a:cs typeface="Microsoft JhengHei"/>
              </a:rPr>
              <a:t>保育類物種名錄調整等野生鳥類經營管理</a:t>
            </a:r>
            <a:r>
              <a:rPr lang="zh-TW" altLang="en-US" sz="2400" i="0" dirty="0" smtClean="0">
                <a:latin typeface="Microsoft JhengHei"/>
                <a:ea typeface="Microsoft JhengHei"/>
                <a:cs typeface="Microsoft JhengHei"/>
              </a:rPr>
              <a:t>措施的</a:t>
            </a:r>
            <a:r>
              <a:rPr lang="zh-TW" altLang="en-US" sz="2400" i="0" dirty="0">
                <a:latin typeface="Microsoft JhengHei"/>
                <a:ea typeface="Microsoft JhengHei"/>
                <a:cs typeface="Microsoft JhengHei"/>
              </a:rPr>
              <a:t>重要</a:t>
            </a:r>
            <a:r>
              <a:rPr lang="zh-TW" altLang="en-US" sz="2400" i="0" dirty="0" smtClean="0">
                <a:latin typeface="Microsoft JhengHei"/>
                <a:ea typeface="Microsoft JhengHei"/>
                <a:cs typeface="Microsoft JhengHei"/>
              </a:rPr>
              <a:t>參考。</a:t>
            </a:r>
            <a:endParaRPr lang="en-US" altLang="zh-TW" sz="2400" i="0" dirty="0">
              <a:latin typeface="Microsoft JhengHei"/>
              <a:ea typeface="Microsoft JhengHei"/>
              <a:cs typeface="Microsoft JhengHei"/>
            </a:endParaRPr>
          </a:p>
          <a:p>
            <a:pPr marL="742950" lvl="1" indent="-285750">
              <a:lnSpc>
                <a:spcPct val="150000"/>
              </a:lnSpc>
              <a:spcAft>
                <a:spcPts val="0"/>
              </a:spcAft>
              <a:buClr>
                <a:schemeClr val="dk1"/>
              </a:buClr>
              <a:buSzPts val="2400"/>
            </a:pPr>
            <a:endParaRPr lang="zh-TW" altLang="en-US" sz="2400" i="0" dirty="0">
              <a:latin typeface="Microsoft JhengHei"/>
              <a:ea typeface="Microsoft JhengHei"/>
              <a:cs typeface="Microsoft JhengHei"/>
            </a:endParaRPr>
          </a:p>
        </p:txBody>
      </p:sp>
    </p:spTree>
    <p:extLst>
      <p:ext uri="{BB962C8B-B14F-4D97-AF65-F5344CB8AC3E}">
        <p14:creationId xmlns:p14="http://schemas.microsoft.com/office/powerpoint/2010/main" val="130568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 smtClean="0"/>
              <a:t>謝謝聆聽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dirty="0"/>
              <a:t>歡迎提問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3028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2021</a:t>
            </a:r>
            <a:r>
              <a:rPr lang="zh-TW" altLang="en-US" dirty="0" smtClean="0"/>
              <a:t>年目標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028699" y="1589903"/>
            <a:ext cx="7456273" cy="497565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2800" dirty="0" smtClean="0"/>
              <a:t>臺灣獼猴</a:t>
            </a:r>
            <a:endParaRPr lang="en-US" altLang="zh-TW" sz="2800" dirty="0" smtClean="0"/>
          </a:p>
          <a:p>
            <a:r>
              <a:rPr lang="zh-TW" altLang="en-US" dirty="0" smtClean="0"/>
              <a:t>辦理</a:t>
            </a:r>
            <a:r>
              <a:rPr lang="en-US" altLang="zh-TW" dirty="0"/>
              <a:t>3</a:t>
            </a:r>
            <a:r>
              <a:rPr lang="zh-TW" altLang="en-US" dirty="0"/>
              <a:t>場調查訓練</a:t>
            </a:r>
            <a:r>
              <a:rPr lang="zh-TW" altLang="en-US" dirty="0" smtClean="0"/>
              <a:t>班。</a:t>
            </a:r>
            <a:endParaRPr lang="zh-TW" altLang="en-US" dirty="0"/>
          </a:p>
          <a:p>
            <a:r>
              <a:rPr lang="zh-TW" altLang="en-US" dirty="0" smtClean="0"/>
              <a:t>協助</a:t>
            </a:r>
            <a:r>
              <a:rPr lang="zh-TW" altLang="en-US" dirty="0"/>
              <a:t>完成國有林班</a:t>
            </a:r>
            <a:r>
              <a:rPr lang="zh-TW" altLang="en-US" dirty="0" smtClean="0"/>
              <a:t>地的</a:t>
            </a:r>
            <a:r>
              <a:rPr lang="zh-TW" altLang="en-US" dirty="0"/>
              <a:t>臺灣獼猴調查，並彙整、檢核</a:t>
            </a:r>
            <a:r>
              <a:rPr lang="zh-TW" altLang="en-US" dirty="0" smtClean="0"/>
              <a:t>和分析</a:t>
            </a:r>
            <a:r>
              <a:rPr lang="zh-TW" altLang="en-US" dirty="0"/>
              <a:t>調查結果。</a:t>
            </a:r>
          </a:p>
          <a:p>
            <a:r>
              <a:rPr lang="zh-TW" altLang="en-US" dirty="0" smtClean="0"/>
              <a:t>分析</a:t>
            </a:r>
            <a:r>
              <a:rPr lang="en-US" altLang="zh-TW" dirty="0"/>
              <a:t>109-110</a:t>
            </a:r>
            <a:r>
              <a:rPr lang="zh-TW" altLang="en-US" dirty="0"/>
              <a:t>年度</a:t>
            </a:r>
            <a:r>
              <a:rPr lang="zh-TW" altLang="en-US" dirty="0" smtClean="0"/>
              <a:t>的</a:t>
            </a:r>
            <a:r>
              <a:rPr lang="zh-TW" altLang="en-US" dirty="0"/>
              <a:t>地點、棲地特性</a:t>
            </a:r>
            <a:r>
              <a:rPr lang="zh-TW" altLang="en-US" dirty="0" smtClean="0"/>
              <a:t>和年間</a:t>
            </a:r>
            <a:r>
              <a:rPr lang="zh-TW" altLang="en-US" dirty="0"/>
              <a:t>變化狀況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pPr marL="0" indent="0">
              <a:buNone/>
            </a:pPr>
            <a:r>
              <a:rPr lang="zh-TW" altLang="en-US" sz="2800" dirty="0"/>
              <a:t>繁殖鳥類</a:t>
            </a:r>
          </a:p>
          <a:p>
            <a:r>
              <a:rPr lang="zh-TW" altLang="en-US" dirty="0" smtClean="0"/>
              <a:t>協助</a:t>
            </a:r>
            <a:r>
              <a:rPr lang="zh-TW" altLang="en-US" dirty="0"/>
              <a:t>各林管</a:t>
            </a:r>
            <a:r>
              <a:rPr lang="zh-TW" altLang="en-US" dirty="0" smtClean="0"/>
              <a:t>處設置</a:t>
            </a:r>
            <a:r>
              <a:rPr lang="zh-TW" altLang="en-US" dirty="0"/>
              <a:t>的繁殖鳥類監測樣區</a:t>
            </a:r>
            <a:r>
              <a:rPr lang="en-US" altLang="zh-TW" dirty="0"/>
              <a:t>25</a:t>
            </a:r>
            <a:r>
              <a:rPr lang="zh-TW" altLang="en-US" dirty="0" smtClean="0"/>
              <a:t>個，並彙</a:t>
            </a:r>
            <a:r>
              <a:rPr lang="zh-TW" altLang="en-US" dirty="0"/>
              <a:t>整、檢核調查結果。</a:t>
            </a:r>
          </a:p>
          <a:p>
            <a:r>
              <a:rPr lang="zh-TW" altLang="en-US" dirty="0" smtClean="0"/>
              <a:t>綜</a:t>
            </a:r>
            <a:r>
              <a:rPr lang="zh-TW" altLang="en-US" dirty="0"/>
              <a:t>整國有林班地範圍的繁殖鳥類調查資料，分析其族群的分布和</a:t>
            </a:r>
            <a:r>
              <a:rPr lang="zh-TW" altLang="en-US" dirty="0" smtClean="0"/>
              <a:t>變動。</a:t>
            </a:r>
          </a:p>
        </p:txBody>
      </p:sp>
    </p:spTree>
    <p:extLst>
      <p:ext uri="{BB962C8B-B14F-4D97-AF65-F5344CB8AC3E}">
        <p14:creationId xmlns:p14="http://schemas.microsoft.com/office/powerpoint/2010/main" val="3640153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5400" dirty="0" smtClean="0"/>
              <a:t>臺灣獼猴調查及訓練班</a:t>
            </a:r>
            <a:endParaRPr lang="zh-TW" altLang="en-US" sz="5400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99196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5"/>
          <p:cNvSpPr txBox="1">
            <a:spLocks noGrp="1"/>
          </p:cNvSpPr>
          <p:nvPr>
            <p:ph type="body" idx="4294967295"/>
          </p:nvPr>
        </p:nvSpPr>
        <p:spPr>
          <a:xfrm>
            <a:off x="755649" y="2873375"/>
            <a:ext cx="5000625" cy="3675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20"/>
            </a:pPr>
            <a:r>
              <a:rPr lang="zh-TW" sz="2800" dirty="0">
                <a:latin typeface="Microsoft JhengHei"/>
                <a:ea typeface="Microsoft JhengHei"/>
                <a:cs typeface="Microsoft JhengHei"/>
                <a:sym typeface="Microsoft JhengHei"/>
              </a:rPr>
              <a:t>固定調查</a:t>
            </a:r>
            <a:r>
              <a:rPr lang="zh-TW" sz="2800" dirty="0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樣區</a:t>
            </a:r>
            <a:r>
              <a:rPr lang="zh-TW" sz="2800" dirty="0">
                <a:latin typeface="Microsoft JhengHei"/>
                <a:ea typeface="Microsoft JhengHei"/>
                <a:cs typeface="Microsoft JhengHei"/>
                <a:sym typeface="Microsoft JhengHei"/>
              </a:rPr>
              <a:t>、</a:t>
            </a:r>
            <a:r>
              <a:rPr lang="zh-TW" sz="2800" dirty="0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樣點</a:t>
            </a:r>
            <a:endParaRPr dirty="0"/>
          </a:p>
          <a:p>
            <a:pPr>
              <a:lnSpc>
                <a:spcPct val="15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520"/>
            </a:pPr>
            <a:r>
              <a:rPr lang="zh-TW" sz="2800" dirty="0">
                <a:latin typeface="Microsoft JhengHei"/>
                <a:ea typeface="Microsoft JhengHei"/>
                <a:cs typeface="Microsoft JhengHei"/>
                <a:sym typeface="Microsoft JhengHei"/>
              </a:rPr>
              <a:t>以調查者為圓心</a:t>
            </a:r>
            <a:endParaRPr sz="2800" dirty="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>
              <a:lnSpc>
                <a:spcPct val="15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520"/>
            </a:pPr>
            <a:r>
              <a:rPr lang="zh-TW" sz="2800" dirty="0">
                <a:latin typeface="Microsoft JhengHei"/>
                <a:ea typeface="Microsoft JhengHei"/>
                <a:cs typeface="Microsoft JhengHei"/>
                <a:sym typeface="Microsoft JhengHei"/>
              </a:rPr>
              <a:t>停留固定時間(6分鐘)</a:t>
            </a:r>
            <a:endParaRPr dirty="0"/>
          </a:p>
          <a:p>
            <a:pPr>
              <a:lnSpc>
                <a:spcPct val="15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520"/>
            </a:pPr>
            <a:r>
              <a:rPr lang="zh-TW" sz="2800" dirty="0">
                <a:latin typeface="Microsoft JhengHei"/>
                <a:ea typeface="Microsoft JhengHei"/>
                <a:cs typeface="Microsoft JhengHei"/>
                <a:sym typeface="Microsoft JhengHei"/>
              </a:rPr>
              <a:t>記錄</a:t>
            </a:r>
            <a:r>
              <a:rPr lang="zh-TW" sz="2800" dirty="0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獼猴</a:t>
            </a:r>
            <a:r>
              <a:rPr lang="zh-TW" sz="2800" dirty="0">
                <a:latin typeface="Microsoft JhengHei"/>
                <a:ea typeface="Microsoft JhengHei"/>
                <a:cs typeface="Microsoft JhengHei"/>
                <a:sym typeface="Microsoft JhengHei"/>
              </a:rPr>
              <a:t>(看到的+聽到的)、</a:t>
            </a:r>
            <a:r>
              <a:rPr lang="zh-TW" sz="2800" dirty="0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區分猴群與孤猴</a:t>
            </a:r>
            <a:r>
              <a:rPr lang="zh-TW" sz="2800" dirty="0">
                <a:latin typeface="Microsoft JhengHei"/>
                <a:ea typeface="Microsoft JhengHei"/>
                <a:cs typeface="Microsoft JhengHei"/>
                <a:sym typeface="Microsoft JhengHei"/>
              </a:rPr>
              <a:t>、距離段、棲地</a:t>
            </a:r>
            <a:endParaRPr sz="2800" dirty="0">
              <a:solidFill>
                <a:schemeClr val="accent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30" name="Google Shape;130;p5"/>
          <p:cNvSpPr txBox="1"/>
          <p:nvPr/>
        </p:nvSpPr>
        <p:spPr>
          <a:xfrm>
            <a:off x="755650" y="5665788"/>
            <a:ext cx="184150" cy="579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sz="32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31" name="Google Shape;131;p5"/>
          <p:cNvSpPr/>
          <p:nvPr/>
        </p:nvSpPr>
        <p:spPr>
          <a:xfrm>
            <a:off x="1219200" y="1628775"/>
            <a:ext cx="5913438" cy="914400"/>
          </a:xfrm>
          <a:prstGeom prst="roundRect">
            <a:avLst>
              <a:gd name="adj" fmla="val 16667"/>
            </a:avLst>
          </a:prstGeom>
          <a:solidFill>
            <a:schemeClr val="accent3">
              <a:lumMod val="50000"/>
            </a:schemeClr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40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定點計數法</a:t>
            </a:r>
            <a:endParaRPr/>
          </a:p>
        </p:txBody>
      </p:sp>
      <p:grpSp>
        <p:nvGrpSpPr>
          <p:cNvPr id="132" name="Google Shape;132;p5"/>
          <p:cNvGrpSpPr/>
          <p:nvPr/>
        </p:nvGrpSpPr>
        <p:grpSpPr>
          <a:xfrm>
            <a:off x="5818717" y="3161506"/>
            <a:ext cx="3176588" cy="2794000"/>
            <a:chOff x="3080" y="1446"/>
            <a:chExt cx="2357" cy="2077"/>
          </a:xfrm>
        </p:grpSpPr>
        <p:pic>
          <p:nvPicPr>
            <p:cNvPr id="133" name="Google Shape;133;p5" descr="圖片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080" y="1446"/>
              <a:ext cx="2357" cy="2077"/>
            </a:xfrm>
            <a:prstGeom prst="rect">
              <a:avLst/>
            </a:prstGeom>
            <a:noFill/>
            <a:ln w="28575" cap="flat" cmpd="sng">
              <a:solidFill>
                <a:srgbClr val="0000FF"/>
              </a:solidFill>
              <a:prstDash val="solid"/>
              <a:miter lim="800000"/>
              <a:headEnd type="none" w="sm" len="sm"/>
              <a:tailEnd type="none" w="sm" len="sm"/>
            </a:ln>
          </p:spPr>
        </p:pic>
        <p:sp>
          <p:nvSpPr>
            <p:cNvPr id="134" name="Google Shape;134;p5"/>
            <p:cNvSpPr/>
            <p:nvPr/>
          </p:nvSpPr>
          <p:spPr>
            <a:xfrm>
              <a:off x="4014" y="1480"/>
              <a:ext cx="1244" cy="453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135" name="Google Shape;135;p5"/>
          <p:cNvSpPr txBox="1"/>
          <p:nvPr/>
        </p:nvSpPr>
        <p:spPr>
          <a:xfrm>
            <a:off x="611560" y="338448"/>
            <a:ext cx="7689923" cy="792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4F6128"/>
              </a:buClr>
              <a:buSzPts val="4200"/>
              <a:buFont typeface="Microsoft JhengHei"/>
              <a:buNone/>
            </a:pPr>
            <a:r>
              <a:rPr lang="zh-TW" sz="4200" dirty="0">
                <a:solidFill>
                  <a:srgbClr val="4F6128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BBS Taiwan調查方式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27750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6"/>
          <p:cNvSpPr txBox="1">
            <a:spLocks noGrp="1"/>
          </p:cNvSpPr>
          <p:nvPr>
            <p:ph type="title"/>
          </p:nvPr>
        </p:nvSpPr>
        <p:spPr>
          <a:xfrm>
            <a:off x="1503680" y="260648"/>
            <a:ext cx="7818438" cy="868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404F21"/>
              </a:buClr>
              <a:buSzPts val="4400"/>
              <a:buFont typeface="Microsoft JhengHei"/>
              <a:buNone/>
            </a:pPr>
            <a:r>
              <a:rPr lang="zh-TW">
                <a:solidFill>
                  <a:srgbClr val="404F2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調查方式</a:t>
            </a:r>
            <a:endParaRPr>
              <a:solidFill>
                <a:srgbClr val="404F2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42" name="Google Shape;142;p6" descr="https://57e52e42-a-e25720ca-s-sites.googlegroups.com/a/birds-tesri.twbbs.org/bbs-taiwan/method-1/preparation/%E8%AA%BF%E6%9F%A5%E6%9C%88%E4%BB%BDv.s.%E6%B5%B7%E6%8B%94.png?attachauth=ANoY7cobE_WQqrvA4iEg7nERBRQSri86xUmCtQwrPeVNwO9ZY64wQ7boW67ubqVaYRYxOt1nEkjBJ9trCAgs455bR9XGUmTsXgvEB9Z_bn3ebhrhkbshz5-STddGWkqr4bp890Xj5ygUg1yJXc_g67yByNx4Qo6goF9c2eYah2ck3cIhjaWXpdUWvlTdDex-g8RW8LKU3mrjYioW7KDZ5HVGPk_u4t-a3iy6iE78ruRGgFOGJDXam6DVxiiu2_QKysKXC7LpckgT7okgS1A0jhuT1w9VKcWA4cNWgZMJTMocBiPUzIjKr5q_FJMBLTjfTTmJgHPTsPtY&amp;attredirects=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72230" y="4079440"/>
            <a:ext cx="4717226" cy="2538460"/>
          </a:xfrm>
          <a:prstGeom prst="rect">
            <a:avLst/>
          </a:prstGeom>
          <a:noFill/>
          <a:ln w="9525" cap="flat" cmpd="sng">
            <a:solidFill>
              <a:srgbClr val="C00000"/>
            </a:solidFill>
            <a:prstDash val="solid"/>
            <a:miter lim="800000"/>
            <a:headEnd type="none" w="sm" len="sm"/>
            <a:tailEnd type="none" w="sm" len="sm"/>
          </a:ln>
        </p:spPr>
      </p:pic>
      <p:sp>
        <p:nvSpPr>
          <p:cNvPr id="143" name="Google Shape;143;p6"/>
          <p:cNvSpPr/>
          <p:nvPr/>
        </p:nvSpPr>
        <p:spPr>
          <a:xfrm>
            <a:off x="107504" y="4432846"/>
            <a:ext cx="5045888" cy="395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412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None/>
            </a:pPr>
            <a:endParaRPr sz="7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457200" marR="0" lvl="0" indent="-412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None/>
            </a:pPr>
            <a:endParaRPr sz="7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44" name="Google Shape;144;p6"/>
          <p:cNvSpPr/>
          <p:nvPr/>
        </p:nvSpPr>
        <p:spPr>
          <a:xfrm>
            <a:off x="717686" y="1207650"/>
            <a:ext cx="8426314" cy="2939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Calibri"/>
              <a:buNone/>
            </a:pPr>
            <a:endParaRPr sz="600" dirty="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457200" marR="0" lvl="0" indent="-457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AutoNum type="arabicPeriod"/>
            </a:pPr>
            <a:r>
              <a:rPr lang="zh-TW" sz="22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調查期間為每年3 - 6月，一年調查2次。</a:t>
            </a:r>
            <a:endParaRPr sz="2200" dirty="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457200" marR="0" lvl="0" indent="-457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AutoNum type="arabicPeriod"/>
            </a:pPr>
            <a:r>
              <a:rPr lang="zh-TW" sz="22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每次調查於上午11點之前完成，可配合猴群較活躍的時段</a:t>
            </a:r>
            <a:r>
              <a:rPr lang="zh-TW" sz="2200" dirty="0" smtClean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。</a:t>
            </a:r>
            <a:endParaRPr lang="en-US" altLang="zh-TW" sz="2200" dirty="0" smtClean="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457200" marR="0" lvl="0" indent="-457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AutoNum type="arabicPeriod"/>
            </a:pPr>
            <a:r>
              <a:rPr lang="zh-TW" altLang="en-US" sz="2200" dirty="0" smtClean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記錄 是否有猴群或為孤猴、叫聲、發現獼猴之距離。</a:t>
            </a:r>
            <a:endParaRPr sz="2200" dirty="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457200" marR="0" lvl="0" indent="-457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AutoNum type="arabicPeriod"/>
            </a:pPr>
            <a:r>
              <a:rPr lang="zh-TW" sz="22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每樣點拍攝4張棲地</a:t>
            </a:r>
            <a:r>
              <a:rPr lang="zh-TW" sz="2200" dirty="0" smtClean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照片</a:t>
            </a:r>
            <a:r>
              <a:rPr lang="zh-TW" altLang="en-US" sz="2200" dirty="0" smtClean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及</a:t>
            </a:r>
            <a:r>
              <a:rPr lang="en-US" altLang="zh-TW" sz="2200" dirty="0" smtClean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GPS</a:t>
            </a:r>
            <a:r>
              <a:rPr lang="zh-TW" altLang="en-US" sz="2200" dirty="0" smtClean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照片</a:t>
            </a:r>
            <a:r>
              <a:rPr lang="zh-TW" sz="2200" dirty="0" smtClean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。</a:t>
            </a:r>
            <a:endParaRPr sz="2200" dirty="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  <p:extLst>
      <p:ext uri="{BB962C8B-B14F-4D97-AF65-F5344CB8AC3E}">
        <p14:creationId xmlns:p14="http://schemas.microsoft.com/office/powerpoint/2010/main" val="2661581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7" descr="數支背景圖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6146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7"/>
          <p:cNvSpPr/>
          <p:nvPr/>
        </p:nvSpPr>
        <p:spPr>
          <a:xfrm>
            <a:off x="-23813" y="4365625"/>
            <a:ext cx="3205163" cy="2492375"/>
          </a:xfrm>
          <a:custGeom>
            <a:avLst/>
            <a:gdLst/>
            <a:ahLst/>
            <a:cxnLst/>
            <a:rect l="l" t="t" r="r" b="b"/>
            <a:pathLst>
              <a:path w="2019" h="1570" extrusionOk="0">
                <a:moveTo>
                  <a:pt x="468" y="4"/>
                </a:moveTo>
                <a:lnTo>
                  <a:pt x="17" y="0"/>
                </a:lnTo>
                <a:cubicBezTo>
                  <a:pt x="17" y="0"/>
                  <a:pt x="0" y="94"/>
                  <a:pt x="3" y="358"/>
                </a:cubicBezTo>
                <a:cubicBezTo>
                  <a:pt x="6" y="622"/>
                  <a:pt x="3" y="703"/>
                  <a:pt x="3" y="817"/>
                </a:cubicBezTo>
                <a:cubicBezTo>
                  <a:pt x="3" y="931"/>
                  <a:pt x="9" y="1132"/>
                  <a:pt x="6" y="1303"/>
                </a:cubicBezTo>
                <a:cubicBezTo>
                  <a:pt x="3" y="1474"/>
                  <a:pt x="10" y="1558"/>
                  <a:pt x="9" y="1567"/>
                </a:cubicBezTo>
                <a:cubicBezTo>
                  <a:pt x="10" y="1564"/>
                  <a:pt x="2019" y="1570"/>
                  <a:pt x="2019" y="1567"/>
                </a:cubicBezTo>
                <a:cubicBezTo>
                  <a:pt x="2018" y="1567"/>
                  <a:pt x="1602" y="1444"/>
                  <a:pt x="1395" y="1336"/>
                </a:cubicBezTo>
                <a:cubicBezTo>
                  <a:pt x="1188" y="1228"/>
                  <a:pt x="1005" y="1042"/>
                  <a:pt x="843" y="859"/>
                </a:cubicBezTo>
                <a:cubicBezTo>
                  <a:pt x="681" y="676"/>
                  <a:pt x="531" y="418"/>
                  <a:pt x="507" y="343"/>
                </a:cubicBezTo>
                <a:cubicBezTo>
                  <a:pt x="438" y="154"/>
                  <a:pt x="468" y="4"/>
                  <a:pt x="468" y="4"/>
                </a:cubicBezTo>
                <a:close/>
              </a:path>
            </a:pathLst>
          </a:custGeom>
          <a:solidFill>
            <a:srgbClr val="99CC00">
              <a:alpha val="39607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51" name="Google Shape;151;p7"/>
          <p:cNvGrpSpPr/>
          <p:nvPr/>
        </p:nvGrpSpPr>
        <p:grpSpPr>
          <a:xfrm>
            <a:off x="611188" y="4348163"/>
            <a:ext cx="5899150" cy="2535237"/>
            <a:chOff x="385" y="2739"/>
            <a:chExt cx="3716" cy="1597"/>
          </a:xfrm>
        </p:grpSpPr>
        <p:sp>
          <p:nvSpPr>
            <p:cNvPr id="152" name="Google Shape;152;p7"/>
            <p:cNvSpPr/>
            <p:nvPr/>
          </p:nvSpPr>
          <p:spPr>
            <a:xfrm>
              <a:off x="420" y="2757"/>
              <a:ext cx="3681" cy="1579"/>
            </a:xfrm>
            <a:custGeom>
              <a:avLst/>
              <a:gdLst/>
              <a:ahLst/>
              <a:cxnLst/>
              <a:rect l="l" t="t" r="r" b="b"/>
              <a:pathLst>
                <a:path w="3681" h="1579" extrusionOk="0">
                  <a:moveTo>
                    <a:pt x="2424" y="0"/>
                  </a:moveTo>
                  <a:lnTo>
                    <a:pt x="30" y="3"/>
                  </a:lnTo>
                  <a:cubicBezTo>
                    <a:pt x="30" y="3"/>
                    <a:pt x="0" y="213"/>
                    <a:pt x="126" y="459"/>
                  </a:cubicBezTo>
                  <a:cubicBezTo>
                    <a:pt x="252" y="705"/>
                    <a:pt x="553" y="1044"/>
                    <a:pt x="822" y="1239"/>
                  </a:cubicBezTo>
                  <a:cubicBezTo>
                    <a:pt x="1092" y="1434"/>
                    <a:pt x="1520" y="1567"/>
                    <a:pt x="1716" y="1575"/>
                  </a:cubicBezTo>
                  <a:cubicBezTo>
                    <a:pt x="1904" y="1579"/>
                    <a:pt x="3440" y="1560"/>
                    <a:pt x="3438" y="1569"/>
                  </a:cubicBezTo>
                  <a:cubicBezTo>
                    <a:pt x="3440" y="1566"/>
                    <a:pt x="3630" y="1321"/>
                    <a:pt x="3681" y="1167"/>
                  </a:cubicBezTo>
                  <a:cubicBezTo>
                    <a:pt x="3678" y="1167"/>
                    <a:pt x="3561" y="1245"/>
                    <a:pt x="3477" y="1251"/>
                  </a:cubicBezTo>
                  <a:cubicBezTo>
                    <a:pt x="3393" y="1257"/>
                    <a:pt x="3104" y="1268"/>
                    <a:pt x="2877" y="1140"/>
                  </a:cubicBezTo>
                  <a:cubicBezTo>
                    <a:pt x="2721" y="1050"/>
                    <a:pt x="2575" y="927"/>
                    <a:pt x="2490" y="795"/>
                  </a:cubicBezTo>
                  <a:cubicBezTo>
                    <a:pt x="2407" y="661"/>
                    <a:pt x="2390" y="471"/>
                    <a:pt x="2379" y="339"/>
                  </a:cubicBezTo>
                  <a:cubicBezTo>
                    <a:pt x="2391" y="189"/>
                    <a:pt x="2424" y="0"/>
                    <a:pt x="2424" y="0"/>
                  </a:cubicBezTo>
                  <a:close/>
                </a:path>
              </a:pathLst>
            </a:custGeom>
            <a:solidFill>
              <a:srgbClr val="0066FF">
                <a:alpha val="39607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" name="Google Shape;153;p7"/>
            <p:cNvSpPr txBox="1"/>
            <p:nvPr/>
          </p:nvSpPr>
          <p:spPr>
            <a:xfrm>
              <a:off x="385" y="2739"/>
              <a:ext cx="499" cy="1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400">
                  <a:solidFill>
                    <a:srgbClr val="003399"/>
                  </a:solidFill>
                  <a:latin typeface="Calibri"/>
                  <a:ea typeface="Calibri"/>
                  <a:cs typeface="Calibri"/>
                  <a:sym typeface="Calibri"/>
                </a:rPr>
                <a:t>100 m</a:t>
              </a:r>
              <a:endParaRPr/>
            </a:p>
          </p:txBody>
        </p:sp>
      </p:grpSp>
      <p:grpSp>
        <p:nvGrpSpPr>
          <p:cNvPr id="154" name="Google Shape;154;p7"/>
          <p:cNvGrpSpPr/>
          <p:nvPr/>
        </p:nvGrpSpPr>
        <p:grpSpPr>
          <a:xfrm>
            <a:off x="4427538" y="4348163"/>
            <a:ext cx="3054350" cy="2033587"/>
            <a:chOff x="2789" y="2739"/>
            <a:chExt cx="1924" cy="1281"/>
          </a:xfrm>
        </p:grpSpPr>
        <p:sp>
          <p:nvSpPr>
            <p:cNvPr id="155" name="Google Shape;155;p7"/>
            <p:cNvSpPr/>
            <p:nvPr/>
          </p:nvSpPr>
          <p:spPr>
            <a:xfrm>
              <a:off x="2789" y="2757"/>
              <a:ext cx="1924" cy="1263"/>
            </a:xfrm>
            <a:custGeom>
              <a:avLst/>
              <a:gdLst/>
              <a:ahLst/>
              <a:cxnLst/>
              <a:rect l="l" t="t" r="r" b="b"/>
              <a:pathLst>
                <a:path w="2121" h="1321" extrusionOk="0">
                  <a:moveTo>
                    <a:pt x="1725" y="6"/>
                  </a:moveTo>
                  <a:lnTo>
                    <a:pt x="63" y="0"/>
                  </a:lnTo>
                  <a:cubicBezTo>
                    <a:pt x="63" y="0"/>
                    <a:pt x="0" y="141"/>
                    <a:pt x="6" y="408"/>
                  </a:cubicBezTo>
                  <a:cubicBezTo>
                    <a:pt x="12" y="675"/>
                    <a:pt x="108" y="897"/>
                    <a:pt x="405" y="1101"/>
                  </a:cubicBezTo>
                  <a:cubicBezTo>
                    <a:pt x="702" y="1305"/>
                    <a:pt x="930" y="1308"/>
                    <a:pt x="1146" y="1317"/>
                  </a:cubicBezTo>
                  <a:cubicBezTo>
                    <a:pt x="1354" y="1321"/>
                    <a:pt x="1440" y="1227"/>
                    <a:pt x="1437" y="1236"/>
                  </a:cubicBezTo>
                  <a:cubicBezTo>
                    <a:pt x="1440" y="1233"/>
                    <a:pt x="2065" y="296"/>
                    <a:pt x="2121" y="135"/>
                  </a:cubicBezTo>
                  <a:cubicBezTo>
                    <a:pt x="2118" y="135"/>
                    <a:pt x="2052" y="162"/>
                    <a:pt x="1989" y="162"/>
                  </a:cubicBezTo>
                  <a:cubicBezTo>
                    <a:pt x="1926" y="162"/>
                    <a:pt x="1877" y="156"/>
                    <a:pt x="1839" y="138"/>
                  </a:cubicBezTo>
                  <a:cubicBezTo>
                    <a:pt x="1801" y="120"/>
                    <a:pt x="1777" y="103"/>
                    <a:pt x="1758" y="75"/>
                  </a:cubicBezTo>
                  <a:cubicBezTo>
                    <a:pt x="1753" y="61"/>
                    <a:pt x="1725" y="6"/>
                    <a:pt x="1725" y="6"/>
                  </a:cubicBezTo>
                  <a:close/>
                </a:path>
              </a:pathLst>
            </a:custGeom>
            <a:solidFill>
              <a:srgbClr val="FF3399">
                <a:alpha val="39607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" name="Google Shape;156;p7"/>
            <p:cNvSpPr txBox="1"/>
            <p:nvPr/>
          </p:nvSpPr>
          <p:spPr>
            <a:xfrm>
              <a:off x="2790" y="2739"/>
              <a:ext cx="408" cy="1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400">
                  <a:solidFill>
                    <a:srgbClr val="CC0066"/>
                  </a:solidFill>
                  <a:latin typeface="Calibri"/>
                  <a:ea typeface="Calibri"/>
                  <a:cs typeface="Calibri"/>
                  <a:sym typeface="Calibri"/>
                </a:rPr>
                <a:t>25m</a:t>
              </a:r>
              <a:endParaRPr/>
            </a:p>
          </p:txBody>
        </p:sp>
      </p:grpSp>
      <p:sp>
        <p:nvSpPr>
          <p:cNvPr id="157" name="Google Shape;157;p7"/>
          <p:cNvSpPr txBox="1"/>
          <p:nvPr/>
        </p:nvSpPr>
        <p:spPr>
          <a:xfrm>
            <a:off x="8151813" y="3451225"/>
            <a:ext cx="184150" cy="366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8" name="Google Shape;158;p7" descr="小猴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10990" y="3212976"/>
            <a:ext cx="1720850" cy="14716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82483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0"/>
          <p:cNvSpPr txBox="1">
            <a:spLocks noGrp="1"/>
          </p:cNvSpPr>
          <p:nvPr>
            <p:ph type="title"/>
          </p:nvPr>
        </p:nvSpPr>
        <p:spPr>
          <a:xfrm>
            <a:off x="1331640" y="116632"/>
            <a:ext cx="7689923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404F21"/>
              </a:buClr>
              <a:buSzPts val="4400"/>
              <a:buFont typeface="Microsoft JhengHei"/>
              <a:buNone/>
            </a:pPr>
            <a:r>
              <a:rPr lang="zh-TW" dirty="0">
                <a:solidFill>
                  <a:srgbClr val="404F2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檔案回傳</a:t>
            </a:r>
            <a:endParaRPr dirty="0">
              <a:solidFill>
                <a:srgbClr val="404F2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pSp>
        <p:nvGrpSpPr>
          <p:cNvPr id="23" name="群組 22"/>
          <p:cNvGrpSpPr/>
          <p:nvPr/>
        </p:nvGrpSpPr>
        <p:grpSpPr>
          <a:xfrm>
            <a:off x="4342564" y="834935"/>
            <a:ext cx="2466534" cy="4139265"/>
            <a:chOff x="2222983" y="1850309"/>
            <a:chExt cx="5735844" cy="10486798"/>
          </a:xfrm>
        </p:grpSpPr>
        <p:sp>
          <p:nvSpPr>
            <p:cNvPr id="24" name="矩形 23"/>
            <p:cNvSpPr/>
            <p:nvPr/>
          </p:nvSpPr>
          <p:spPr>
            <a:xfrm>
              <a:off x="2222983" y="1850309"/>
              <a:ext cx="5735844" cy="29880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sz="20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現場調查</a:t>
              </a:r>
              <a:r>
                <a:rPr lang="zh-TW" altLang="en-US" sz="2000" dirty="0">
                  <a:solidFill>
                    <a:srgbClr val="0000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記錄表的</a:t>
              </a:r>
              <a:endParaRPr lang="en-US" altLang="zh-TW" sz="200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r>
                <a:rPr lang="zh-TW" altLang="en-US" sz="2000" dirty="0">
                  <a:solidFill>
                    <a:srgbClr val="0000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掃描</a:t>
              </a:r>
              <a:r>
                <a:rPr lang="en-US" altLang="zh-TW" sz="2000" dirty="0">
                  <a:solidFill>
                    <a:srgbClr val="0000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pdf</a:t>
              </a:r>
              <a:r>
                <a:rPr lang="zh-TW" altLang="en-US" sz="2000" dirty="0">
                  <a:solidFill>
                    <a:srgbClr val="0000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檔</a:t>
              </a:r>
              <a:endParaRPr lang="en-US" altLang="zh-TW" sz="200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25" name="圖片 24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298321" y="3636490"/>
              <a:ext cx="5660506" cy="8700617"/>
            </a:xfrm>
            <a:prstGeom prst="rect">
              <a:avLst/>
            </a:prstGeom>
            <a:ln w="3175">
              <a:noFill/>
            </a:ln>
          </p:spPr>
        </p:pic>
      </p:grpSp>
      <p:grpSp>
        <p:nvGrpSpPr>
          <p:cNvPr id="26" name="群組 25"/>
          <p:cNvGrpSpPr/>
          <p:nvPr/>
        </p:nvGrpSpPr>
        <p:grpSpPr>
          <a:xfrm>
            <a:off x="555863" y="1147973"/>
            <a:ext cx="3758156" cy="2844471"/>
            <a:chOff x="15213305" y="2012966"/>
            <a:chExt cx="10021749" cy="7585257"/>
          </a:xfrm>
        </p:grpSpPr>
        <p:sp>
          <p:nvSpPr>
            <p:cNvPr id="27" name="矩形 26"/>
            <p:cNvSpPr/>
            <p:nvPr/>
          </p:nvSpPr>
          <p:spPr>
            <a:xfrm>
              <a:off x="16558220" y="2012966"/>
              <a:ext cx="7331922" cy="106696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TW" altLang="en-US" sz="20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記錄表彙整後的</a:t>
              </a:r>
              <a:r>
                <a:rPr lang="zh-TW" altLang="en-US" sz="2000" dirty="0">
                  <a:solidFill>
                    <a:srgbClr val="0000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電子檔</a:t>
              </a:r>
              <a:endPara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28" name="圖片 27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5213305" y="3033518"/>
              <a:ext cx="10021749" cy="6564705"/>
            </a:xfrm>
            <a:prstGeom prst="rect">
              <a:avLst/>
            </a:prstGeom>
          </p:spPr>
        </p:pic>
      </p:grpSp>
      <p:grpSp>
        <p:nvGrpSpPr>
          <p:cNvPr id="2" name="群組 1"/>
          <p:cNvGrpSpPr/>
          <p:nvPr/>
        </p:nvGrpSpPr>
        <p:grpSpPr>
          <a:xfrm>
            <a:off x="555863" y="4057349"/>
            <a:ext cx="3747082" cy="2800652"/>
            <a:chOff x="4031724" y="4243140"/>
            <a:chExt cx="2472836" cy="2189504"/>
          </a:xfrm>
        </p:grpSpPr>
        <p:sp>
          <p:nvSpPr>
            <p:cNvPr id="29" name="矩形 28"/>
            <p:cNvSpPr/>
            <p:nvPr/>
          </p:nvSpPr>
          <p:spPr>
            <a:xfrm>
              <a:off x="4031724" y="4243140"/>
              <a:ext cx="2472836" cy="3223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rgbClr val="0000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樣點環境照片各</a:t>
              </a:r>
              <a:r>
                <a:rPr lang="en-US" altLang="zh-TW" sz="2000" b="1" dirty="0">
                  <a:solidFill>
                    <a:srgbClr val="0000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4</a:t>
              </a:r>
              <a:r>
                <a:rPr lang="zh-TW" altLang="en-US" sz="2000" dirty="0">
                  <a:solidFill>
                    <a:srgbClr val="0000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張</a:t>
              </a:r>
              <a:endParaRPr lang="en-US" altLang="zh-TW" sz="200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grpSp>
          <p:nvGrpSpPr>
            <p:cNvPr id="30" name="群組 29"/>
            <p:cNvGrpSpPr/>
            <p:nvPr/>
          </p:nvGrpSpPr>
          <p:grpSpPr>
            <a:xfrm>
              <a:off x="4031724" y="4542880"/>
              <a:ext cx="2472836" cy="1889764"/>
              <a:chOff x="3154194" y="2820532"/>
              <a:chExt cx="2569934" cy="1881554"/>
            </a:xfrm>
          </p:grpSpPr>
          <p:pic>
            <p:nvPicPr>
              <p:cNvPr id="31" name="圖片 30"/>
              <p:cNvPicPr>
                <a:picLocks noChangeAspect="1"/>
              </p:cNvPicPr>
              <p:nvPr/>
            </p:nvPicPr>
            <p:blipFill rotWithShape="1">
              <a:blip r:embed="rId5" cstate="screen">
                <a:clrChange>
                  <a:clrFrom>
                    <a:srgbClr val="FCFCFC"/>
                  </a:clrFrom>
                  <a:clrTo>
                    <a:srgbClr val="FCFCFC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154194" y="2820532"/>
                <a:ext cx="2569934" cy="930951"/>
              </a:xfrm>
              <a:prstGeom prst="rect">
                <a:avLst/>
              </a:prstGeom>
            </p:spPr>
          </p:pic>
          <p:pic>
            <p:nvPicPr>
              <p:cNvPr id="32" name="圖片 31"/>
              <p:cNvPicPr>
                <a:picLocks noChangeAspect="1"/>
              </p:cNvPicPr>
              <p:nvPr/>
            </p:nvPicPr>
            <p:blipFill rotWithShape="1">
              <a:blip r:embed="rId6" cstate="screen">
                <a:clrChange>
                  <a:clrFrom>
                    <a:srgbClr val="FCFCFC"/>
                  </a:clrFrom>
                  <a:clrTo>
                    <a:srgbClr val="FCFCFC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171428" y="3751483"/>
                <a:ext cx="2535466" cy="950603"/>
              </a:xfrm>
              <a:prstGeom prst="rect">
                <a:avLst/>
              </a:prstGeom>
            </p:spPr>
          </p:pic>
        </p:grpSp>
      </p:grpSp>
      <p:grpSp>
        <p:nvGrpSpPr>
          <p:cNvPr id="33" name="群組 32"/>
          <p:cNvGrpSpPr/>
          <p:nvPr/>
        </p:nvGrpSpPr>
        <p:grpSpPr>
          <a:xfrm>
            <a:off x="6881156" y="859649"/>
            <a:ext cx="2262844" cy="4036818"/>
            <a:chOff x="7210120" y="1762189"/>
            <a:chExt cx="2262844" cy="4036818"/>
          </a:xfrm>
        </p:grpSpPr>
        <p:pic>
          <p:nvPicPr>
            <p:cNvPr id="34" name="圖片 33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210120" y="2442501"/>
              <a:ext cx="2262844" cy="2894804"/>
            </a:xfrm>
            <a:prstGeom prst="rect">
              <a:avLst/>
            </a:prstGeom>
          </p:spPr>
        </p:pic>
        <p:sp>
          <p:nvSpPr>
            <p:cNvPr id="35" name="矩形 34"/>
            <p:cNvSpPr/>
            <p:nvPr/>
          </p:nvSpPr>
          <p:spPr>
            <a:xfrm>
              <a:off x="7260499" y="1762189"/>
              <a:ext cx="2212465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TW" altLang="en-US" sz="2000" dirty="0">
                  <a:solidFill>
                    <a:srgbClr val="0000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樣點座標的</a:t>
              </a:r>
              <a:r>
                <a:rPr lang="en-US" altLang="zh-TW" sz="2000" dirty="0">
                  <a:solidFill>
                    <a:srgbClr val="0000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GPS</a:t>
              </a:r>
              <a:r>
                <a:rPr lang="zh-TW" altLang="en-US" sz="2000" dirty="0">
                  <a:solidFill>
                    <a:srgbClr val="0000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照</a:t>
              </a:r>
              <a:endParaRPr lang="en-US" altLang="zh-TW" sz="200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r>
                <a:rPr lang="zh-TW" altLang="en-US" sz="2000" dirty="0">
                  <a:solidFill>
                    <a:srgbClr val="0000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   </a:t>
              </a:r>
              <a:r>
                <a:rPr lang="zh-TW" altLang="en-US" sz="2000" dirty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每次調查都拍</a:t>
              </a:r>
              <a:endParaRPr lang="en-US" altLang="zh-TW" sz="20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cxnSp>
          <p:nvCxnSpPr>
            <p:cNvPr id="36" name="直線單箭頭接點 35"/>
            <p:cNvCxnSpPr/>
            <p:nvPr/>
          </p:nvCxnSpPr>
          <p:spPr>
            <a:xfrm>
              <a:off x="8861236" y="3363589"/>
              <a:ext cx="35629" cy="2035308"/>
            </a:xfrm>
            <a:prstGeom prst="straightConnector1">
              <a:avLst/>
            </a:prstGeom>
            <a:noFill/>
            <a:ln w="73025" cap="flat">
              <a:solidFill>
                <a:srgbClr val="FF66FF"/>
              </a:solidFill>
              <a:prstDash val="solid"/>
              <a:round/>
              <a:headEnd type="arrow"/>
              <a:tailEnd type="none"/>
            </a:ln>
            <a:effectLst>
              <a:outerShdw blurRad="76200" dist="381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7" name="矩形 36"/>
            <p:cNvSpPr/>
            <p:nvPr/>
          </p:nvSpPr>
          <p:spPr>
            <a:xfrm>
              <a:off x="7260499" y="5398897"/>
              <a:ext cx="2212465" cy="400110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r>
                <a:rPr lang="zh-TW" altLang="en-US" sz="2000" dirty="0">
                  <a:solidFill>
                    <a:srgbClr val="0000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樣點座標</a:t>
              </a:r>
              <a:endParaRPr lang="zh-TW" alt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144687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rop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TM10001105[[fn=裁剪]]</Template>
  <TotalTime>444</TotalTime>
  <Words>1472</Words>
  <Application>Microsoft Office PowerPoint</Application>
  <PresentationFormat>如螢幕大小 (4:3)</PresentationFormat>
  <Paragraphs>459</Paragraphs>
  <Slides>30</Slides>
  <Notes>13</Notes>
  <HiddenSlides>0</HiddenSlides>
  <MMClips>0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30</vt:i4>
      </vt:variant>
    </vt:vector>
  </HeadingPairs>
  <TitlesOfParts>
    <vt:vector size="40" baseType="lpstr">
      <vt:lpstr>微軟正黑體</vt:lpstr>
      <vt:lpstr>微軟正黑體</vt:lpstr>
      <vt:lpstr>新細明體</vt:lpstr>
      <vt:lpstr>標楷體</vt:lpstr>
      <vt:lpstr>Arial</vt:lpstr>
      <vt:lpstr>Calibri</vt:lpstr>
      <vt:lpstr>Cambria</vt:lpstr>
      <vt:lpstr>Franklin Gothic Book</vt:lpstr>
      <vt:lpstr>Times New Roman</vt:lpstr>
      <vt:lpstr>Crop</vt:lpstr>
      <vt:lpstr>110年度國有林班地臺灣獼猴與繁殖鳥類監測計畫</vt:lpstr>
      <vt:lpstr>前言和目標</vt:lpstr>
      <vt:lpstr>前言和目標</vt:lpstr>
      <vt:lpstr>2021年目標</vt:lpstr>
      <vt:lpstr>臺灣獼猴調查及訓練班</vt:lpstr>
      <vt:lpstr>PowerPoint 簡報</vt:lpstr>
      <vt:lpstr>調查方式</vt:lpstr>
      <vt:lpstr>PowerPoint 簡報</vt:lpstr>
      <vt:lpstr>檔案回傳</vt:lpstr>
      <vt:lpstr>PowerPoint 簡報</vt:lpstr>
      <vt:lpstr>PowerPoint 簡報</vt:lpstr>
      <vt:lpstr>2021年執行成果</vt:lpstr>
      <vt:lpstr>2021年各林管處的資料正確率</vt:lpstr>
      <vt:lpstr>各林管處各疏失資料類型的筆數</vt:lpstr>
      <vt:lpstr>2021年在各林管處的分布</vt:lpstr>
      <vt:lpstr>影響獼猴分布因子-模式選擇</vt:lpstr>
      <vt:lpstr>GLMM模式變數的檢定</vt:lpstr>
      <vt:lpstr>Tukey多重比較</vt:lpstr>
      <vt:lpstr>各林管處的相對密度</vt:lpstr>
      <vt:lpstr>各年的相對密度</vt:lpstr>
      <vt:lpstr>訓練班</vt:lpstr>
      <vt:lpstr>訓練班(特別加開)</vt:lpstr>
      <vt:lpstr>2021年遇到的問題及解決方案</vt:lpstr>
      <vt:lpstr>未來展望</vt:lpstr>
      <vt:lpstr>繁殖鳥類及訓練班</vt:lpstr>
      <vt:lpstr>2021年執行成果</vt:lpstr>
      <vt:lpstr>訓練班成果</vt:lpstr>
      <vt:lpstr>2021年遇到的問題及解決方案</vt:lpstr>
      <vt:lpstr>未來展望</vt:lpstr>
      <vt:lpstr>謝謝聆聽 歡迎提問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110年度國有林班地臺灣獼猴與繁殖鳥類監測計畫</dc:title>
  <dc:creator>user</dc:creator>
  <cp:lastModifiedBy>user</cp:lastModifiedBy>
  <cp:revision>31</cp:revision>
  <dcterms:created xsi:type="dcterms:W3CDTF">2021-12-06T02:03:37Z</dcterms:created>
  <dcterms:modified xsi:type="dcterms:W3CDTF">2021-12-06T09:41:37Z</dcterms:modified>
</cp:coreProperties>
</file>